
<file path=[Content_Types].xml><?xml version="1.0" encoding="utf-8"?>
<Types xmlns="http://schemas.openxmlformats.org/package/2006/content-types">
  <Default Extension="bmp" ContentType="image/bmp"/>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26"/>
  </p:notesMasterIdLst>
  <p:handoutMasterIdLst>
    <p:handoutMasterId r:id="rId27"/>
  </p:handoutMasterIdLst>
  <p:sldIdLst>
    <p:sldId id="256" r:id="rId5"/>
    <p:sldId id="277" r:id="rId6"/>
    <p:sldId id="263" r:id="rId7"/>
    <p:sldId id="267" r:id="rId8"/>
    <p:sldId id="264" r:id="rId9"/>
    <p:sldId id="278" r:id="rId10"/>
    <p:sldId id="279" r:id="rId11"/>
    <p:sldId id="280" r:id="rId12"/>
    <p:sldId id="269" r:id="rId13"/>
    <p:sldId id="281" r:id="rId14"/>
    <p:sldId id="268" r:id="rId15"/>
    <p:sldId id="271" r:id="rId16"/>
    <p:sldId id="272" r:id="rId17"/>
    <p:sldId id="273" r:id="rId18"/>
    <p:sldId id="270" r:id="rId19"/>
    <p:sldId id="282" r:id="rId20"/>
    <p:sldId id="283" r:id="rId21"/>
    <p:sldId id="275" r:id="rId22"/>
    <p:sldId id="284" r:id="rId23"/>
    <p:sldId id="285" r:id="rId24"/>
    <p:sldId id="276" r:id="rId25"/>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5"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76" d="100"/>
          <a:sy n="76" d="100"/>
        </p:scale>
        <p:origin x="40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5907CB0-15D0-4812-B2A4-983AD82178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ED0ED19B-AB81-43E9-81CF-80FFA9158A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EBCFCD-6D28-4A9D-B49F-22CB181101DD}" type="datetime1">
              <a:rPr lang="it-IT" smtClean="0"/>
              <a:t>20/06/2021</a:t>
            </a:fld>
            <a:endParaRPr lang="it-IT" dirty="0"/>
          </a:p>
        </p:txBody>
      </p:sp>
      <p:sp>
        <p:nvSpPr>
          <p:cNvPr id="4" name="Segnaposto piè di pagina 3">
            <a:extLst>
              <a:ext uri="{FF2B5EF4-FFF2-40B4-BE49-F238E27FC236}">
                <a16:creationId xmlns:a16="http://schemas.microsoft.com/office/drawing/2014/main" id="{13F47607-E7AF-44E3-AF06-0623C6890D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6D46B28F-D322-4005-9B3F-45D6506AE4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C2C172-B949-4ECF-BCA9-6929093BFEAA}" type="slidenum">
              <a:rPr lang="it-IT" smtClean="0"/>
              <a:t>‹N›</a:t>
            </a:fld>
            <a:endParaRPr lang="it-IT"/>
          </a:p>
        </p:txBody>
      </p:sp>
    </p:spTree>
    <p:extLst>
      <p:ext uri="{BB962C8B-B14F-4D97-AF65-F5344CB8AC3E}">
        <p14:creationId xmlns:p14="http://schemas.microsoft.com/office/powerpoint/2010/main" val="196477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D1ACB-28CD-4C6B-9168-79720F0E0904}" type="datetime1">
              <a:rPr lang="it-IT" smtClean="0"/>
              <a:pPr/>
              <a:t>20/06/2021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Modificare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3F96B-63C6-4CE6-9743-2363410B7ADE}" type="slidenum">
              <a:rPr lang="it-IT" noProof="0" smtClean="0"/>
              <a:t>‹N›</a:t>
            </a:fld>
            <a:endParaRPr lang="it-IT" noProof="0"/>
          </a:p>
        </p:txBody>
      </p:sp>
    </p:spTree>
    <p:extLst>
      <p:ext uri="{BB962C8B-B14F-4D97-AF65-F5344CB8AC3E}">
        <p14:creationId xmlns:p14="http://schemas.microsoft.com/office/powerpoint/2010/main" val="428994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23F96B-63C6-4CE6-9743-2363410B7ADE}" type="slidenum">
              <a:rPr lang="it-IT" noProof="0" smtClean="0"/>
              <a:t>1</a:t>
            </a:fld>
            <a:endParaRPr lang="it-IT" noProof="0"/>
          </a:p>
        </p:txBody>
      </p:sp>
    </p:spTree>
    <p:extLst>
      <p:ext uri="{BB962C8B-B14F-4D97-AF65-F5344CB8AC3E}">
        <p14:creationId xmlns:p14="http://schemas.microsoft.com/office/powerpoint/2010/main" val="2607050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6" name="Rettangolo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ttangolo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ttangolo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ttangolo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uppo 3"/>
          <p:cNvGrpSpPr/>
          <p:nvPr/>
        </p:nvGrpSpPr>
        <p:grpSpPr>
          <a:xfrm>
            <a:off x="5250180" y="1267730"/>
            <a:ext cx="1691640" cy="645295"/>
            <a:chOff x="5318306" y="1386268"/>
            <a:chExt cx="1567331" cy="645295"/>
          </a:xfrm>
        </p:grpSpPr>
        <p:cxnSp>
          <p:nvCxnSpPr>
            <p:cNvPr id="17" name="Connettore diritto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olo 1"/>
          <p:cNvSpPr>
            <a:spLocks noGrp="1"/>
          </p:cNvSpPr>
          <p:nvPr>
            <p:ph type="ctrTitle"/>
          </p:nvPr>
        </p:nvSpPr>
        <p:spPr>
          <a:xfrm>
            <a:off x="1561708" y="2091263"/>
            <a:ext cx="9068586" cy="2590800"/>
          </a:xfrm>
        </p:spPr>
        <p:txBody>
          <a:bodyPr tIns="45720" bIns="45720" rtlCol="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1562100" y="4682062"/>
            <a:ext cx="9070848" cy="457201"/>
          </a:xfrm>
        </p:spPr>
        <p:txBody>
          <a:bodyPr rtlCol="0">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20" name="Segnaposto data 19"/>
          <p:cNvSpPr>
            <a:spLocks noGrp="1"/>
          </p:cNvSpPr>
          <p:nvPr>
            <p:ph type="dt" sz="half" idx="10"/>
          </p:nvPr>
        </p:nvSpPr>
        <p:spPr>
          <a:xfrm>
            <a:off x="5318760" y="1341255"/>
            <a:ext cx="1554480" cy="527213"/>
          </a:xfrm>
        </p:spPr>
        <p:txBody>
          <a:bodyPr rtlCol="0"/>
          <a:lstStyle>
            <a:lvl1pPr algn="ctr">
              <a:defRPr sz="1300" spc="0" baseline="0">
                <a:solidFill>
                  <a:srgbClr val="FFFFFF"/>
                </a:solidFill>
                <a:latin typeface="+mn-lt"/>
              </a:defRPr>
            </a:lvl1pPr>
          </a:lstStyle>
          <a:p>
            <a:pPr rtl="0"/>
            <a:fld id="{7DC1CD74-0C69-4DE3-8AA2-2E08A1CFE178}" type="datetime1">
              <a:rPr lang="it-IT" noProof="0" smtClean="0"/>
              <a:t>20/06/2021</a:t>
            </a:fld>
            <a:endParaRPr lang="it-IT" noProof="0"/>
          </a:p>
        </p:txBody>
      </p:sp>
      <p:sp>
        <p:nvSpPr>
          <p:cNvPr id="21" name="Segnaposto piè di pagina 20"/>
          <p:cNvSpPr>
            <a:spLocks noGrp="1"/>
          </p:cNvSpPr>
          <p:nvPr>
            <p:ph type="ftr" sz="quarter" idx="11"/>
          </p:nvPr>
        </p:nvSpPr>
        <p:spPr>
          <a:xfrm>
            <a:off x="1453896" y="5212080"/>
            <a:ext cx="5905500" cy="228600"/>
          </a:xfrm>
        </p:spPr>
        <p:txBody>
          <a:bodyPr rtlCol="0"/>
          <a:lstStyle>
            <a:lvl1pPr algn="l">
              <a:defRPr>
                <a:solidFill>
                  <a:schemeClr val="tx2"/>
                </a:solidFill>
              </a:defRPr>
            </a:lvl1pPr>
          </a:lstStyle>
          <a:p>
            <a:pPr rtl="0"/>
            <a:endParaRPr lang="it-IT" noProof="0"/>
          </a:p>
        </p:txBody>
      </p:sp>
      <p:sp>
        <p:nvSpPr>
          <p:cNvPr id="22" name="Segnaposto numero diapositiva 21"/>
          <p:cNvSpPr>
            <a:spLocks noGrp="1"/>
          </p:cNvSpPr>
          <p:nvPr>
            <p:ph type="sldNum" sz="quarter" idx="12"/>
          </p:nvPr>
        </p:nvSpPr>
        <p:spPr>
          <a:xfrm>
            <a:off x="8606919" y="5212080"/>
            <a:ext cx="2111881" cy="228600"/>
          </a:xfrm>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hasCustomPrompt="1"/>
          </p:nvPr>
        </p:nvSpPr>
        <p:spPr/>
        <p:txBody>
          <a:bodyPr vert="eaVert"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lvl1pPr>
              <a:defRPr>
                <a:solidFill>
                  <a:schemeClr val="tx2"/>
                </a:solidFill>
              </a:defRPr>
            </a:lvl1pPr>
          </a:lstStyle>
          <a:p>
            <a:pPr rtl="0"/>
            <a:fld id="{4FA7E3E3-1937-4892-A4B4-3D363338DDEA}" type="datetime1">
              <a:rPr lang="it-IT" noProof="0" smtClean="0"/>
              <a:t>20/06/2021</a:t>
            </a:fld>
            <a:endParaRPr lang="it-IT" noProof="0"/>
          </a:p>
        </p:txBody>
      </p:sp>
      <p:sp>
        <p:nvSpPr>
          <p:cNvPr id="5" name="Segnaposto piè di pagina 4"/>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6" name="Segnaposto numero diapositiva 5"/>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991600" y="762000"/>
            <a:ext cx="2362200" cy="5257800"/>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hasCustomPrompt="1"/>
          </p:nvPr>
        </p:nvSpPr>
        <p:spPr>
          <a:xfrm>
            <a:off x="838200" y="762000"/>
            <a:ext cx="8077200" cy="5257800"/>
          </a:xfrm>
        </p:spPr>
        <p:txBody>
          <a:bodyPr vert="eaVert"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lvl1pPr>
              <a:defRPr>
                <a:solidFill>
                  <a:schemeClr val="tx2"/>
                </a:solidFill>
              </a:defRPr>
            </a:lvl1pPr>
          </a:lstStyle>
          <a:p>
            <a:pPr rtl="0"/>
            <a:fld id="{C3D6A681-5E07-48E5-806A-CE18DFB695C6}" type="datetime1">
              <a:rPr lang="it-IT" noProof="0" smtClean="0"/>
              <a:t>20/06/2021</a:t>
            </a:fld>
            <a:endParaRPr lang="it-IT" noProof="0"/>
          </a:p>
        </p:txBody>
      </p:sp>
      <p:sp>
        <p:nvSpPr>
          <p:cNvPr id="5" name="Segnaposto piè di pagina 4"/>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6" name="Segnaposto numero diapositiva 5"/>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Pr>
        <a:solidFill>
          <a:schemeClr val="tx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hasCustomPrompt="1"/>
          </p:nvPr>
        </p:nvSpPr>
        <p:spPr/>
        <p:txBody>
          <a:bodyPr rtlCol="0"/>
          <a:lstStyle>
            <a:lvl1pPr>
              <a:defRPr sz="1800"/>
            </a:lvl1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lvl1pPr>
              <a:defRPr>
                <a:solidFill>
                  <a:schemeClr val="tx2"/>
                </a:solidFill>
              </a:defRPr>
            </a:lvl1pPr>
          </a:lstStyle>
          <a:p>
            <a:pPr rtl="0"/>
            <a:fld id="{2AC6A16A-5D17-435F-9CCE-D603C91D5E3A}" type="datetime1">
              <a:rPr lang="it-IT" noProof="0" smtClean="0"/>
              <a:t>20/06/2021</a:t>
            </a:fld>
            <a:endParaRPr lang="it-IT" noProof="0"/>
          </a:p>
        </p:txBody>
      </p:sp>
      <p:sp>
        <p:nvSpPr>
          <p:cNvPr id="5" name="Segnaposto piè di pagina 4"/>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6" name="Segnaposto numero diapositiva 5"/>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9" name="Rettangolo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ttangolo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ttangolo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ttangolo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uppo 30"/>
          <p:cNvGrpSpPr/>
          <p:nvPr/>
        </p:nvGrpSpPr>
        <p:grpSpPr>
          <a:xfrm>
            <a:off x="5250180" y="1267730"/>
            <a:ext cx="1691640" cy="645295"/>
            <a:chOff x="5318306" y="1386268"/>
            <a:chExt cx="1567331" cy="645295"/>
          </a:xfrm>
        </p:grpSpPr>
        <p:cxnSp>
          <p:nvCxnSpPr>
            <p:cNvPr id="32" name="Connettore diritto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olo 1"/>
          <p:cNvSpPr>
            <a:spLocks noGrp="1"/>
          </p:cNvSpPr>
          <p:nvPr>
            <p:ph type="title"/>
          </p:nvPr>
        </p:nvSpPr>
        <p:spPr>
          <a:xfrm>
            <a:off x="1563623" y="2094309"/>
            <a:ext cx="9070848" cy="2587752"/>
          </a:xfrm>
        </p:spPr>
        <p:txBody>
          <a:bodyPr rtlCol="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1563624" y="4682062"/>
            <a:ext cx="9070848" cy="457200"/>
          </a:xfrm>
        </p:spPr>
        <p:txBody>
          <a:bodyPr rtlCol="0"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Modificare gli stili del testo dello schema</a:t>
            </a:r>
          </a:p>
        </p:txBody>
      </p:sp>
      <p:sp>
        <p:nvSpPr>
          <p:cNvPr id="4" name="Segnaposto data 3"/>
          <p:cNvSpPr>
            <a:spLocks noGrp="1"/>
          </p:cNvSpPr>
          <p:nvPr>
            <p:ph type="dt" sz="half" idx="10"/>
          </p:nvPr>
        </p:nvSpPr>
        <p:spPr>
          <a:xfrm>
            <a:off x="5321808" y="1344502"/>
            <a:ext cx="1554480" cy="530352"/>
          </a:xfrm>
        </p:spPr>
        <p:txBody>
          <a:bodyPr rtlCol="0"/>
          <a:lstStyle>
            <a:lvl1pPr algn="ctr">
              <a:defRPr lang="en-US" sz="1300" kern="1200" spc="0" baseline="0">
                <a:solidFill>
                  <a:srgbClr val="FFFFFF"/>
                </a:solidFill>
                <a:latin typeface="+mn-lt"/>
                <a:ea typeface="+mn-ea"/>
                <a:cs typeface="+mn-cs"/>
              </a:defRPr>
            </a:lvl1pPr>
          </a:lstStyle>
          <a:p>
            <a:pPr rtl="0"/>
            <a:fld id="{F6824557-8446-42BC-8690-9EC05AB98525}" type="datetime1">
              <a:rPr lang="it-IT" noProof="0" smtClean="0"/>
              <a:t>20/06/2021</a:t>
            </a:fld>
            <a:endParaRPr lang="it-IT" noProof="0"/>
          </a:p>
        </p:txBody>
      </p:sp>
      <p:sp>
        <p:nvSpPr>
          <p:cNvPr id="5" name="Segnaposto piè di pagina 4"/>
          <p:cNvSpPr>
            <a:spLocks noGrp="1"/>
          </p:cNvSpPr>
          <p:nvPr>
            <p:ph type="ftr" sz="quarter" idx="11"/>
          </p:nvPr>
        </p:nvSpPr>
        <p:spPr>
          <a:xfrm>
            <a:off x="1453896" y="5212080"/>
            <a:ext cx="5907024" cy="228600"/>
          </a:xfrm>
        </p:spPr>
        <p:txBody>
          <a:bodyPr rtlCol="0"/>
          <a:lstStyle>
            <a:lvl1pPr algn="l">
              <a:defRPr>
                <a:solidFill>
                  <a:schemeClr val="tx2"/>
                </a:solidFill>
              </a:defRPr>
            </a:lvl1pPr>
          </a:lstStyle>
          <a:p>
            <a:pPr rtl="0"/>
            <a:endParaRPr lang="it-IT" noProof="0"/>
          </a:p>
        </p:txBody>
      </p:sp>
      <p:sp>
        <p:nvSpPr>
          <p:cNvPr id="6" name="Segnaposto numero diapositiva 5"/>
          <p:cNvSpPr>
            <a:spLocks noGrp="1"/>
          </p:cNvSpPr>
          <p:nvPr>
            <p:ph type="sldNum" sz="quarter" idx="12"/>
          </p:nvPr>
        </p:nvSpPr>
        <p:spPr>
          <a:xfrm>
            <a:off x="8604504" y="5212080"/>
            <a:ext cx="2112264" cy="228600"/>
          </a:xfrm>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hasCustomPrompt="1"/>
          </p:nvPr>
        </p:nvSpPr>
        <p:spPr>
          <a:xfrm>
            <a:off x="106680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37032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lvl1pPr>
              <a:defRPr>
                <a:solidFill>
                  <a:schemeClr val="tx2"/>
                </a:solidFill>
              </a:defRPr>
            </a:lvl1pPr>
          </a:lstStyle>
          <a:p>
            <a:pPr rtl="0"/>
            <a:fld id="{A6D42E0C-40C7-49FF-8BED-3B55571A4754}" type="datetime1">
              <a:rPr lang="it-IT" noProof="0" smtClean="0"/>
              <a:t>20/06/2021</a:t>
            </a:fld>
            <a:endParaRPr lang="it-IT" noProof="0"/>
          </a:p>
        </p:txBody>
      </p:sp>
      <p:sp>
        <p:nvSpPr>
          <p:cNvPr id="6" name="Segnaposto piè di pagina 5"/>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1069848" y="2074334"/>
            <a:ext cx="4754880" cy="640080"/>
          </a:xfrm>
        </p:spPr>
        <p:txBody>
          <a:bodyPr rtlCol="0"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4" name="Segnaposto contenuto 3"/>
          <p:cNvSpPr>
            <a:spLocks noGrp="1"/>
          </p:cNvSpPr>
          <p:nvPr>
            <p:ph sz="half" idx="2" hasCustomPrompt="1"/>
          </p:nvPr>
        </p:nvSpPr>
        <p:spPr>
          <a:xfrm>
            <a:off x="1069848" y="2755898"/>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373368" y="2074334"/>
            <a:ext cx="4754880" cy="640080"/>
          </a:xfrm>
        </p:spPr>
        <p:txBody>
          <a:bodyPr rtlCol="0"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6" name="Segnaposto contenuto 5"/>
          <p:cNvSpPr>
            <a:spLocks noGrp="1"/>
          </p:cNvSpPr>
          <p:nvPr>
            <p:ph sz="quarter" idx="4" hasCustomPrompt="1"/>
          </p:nvPr>
        </p:nvSpPr>
        <p:spPr>
          <a:xfrm>
            <a:off x="6373368" y="2756581"/>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lvl1pPr>
              <a:defRPr>
                <a:solidFill>
                  <a:schemeClr val="tx2"/>
                </a:solidFill>
              </a:defRPr>
            </a:lvl1pPr>
          </a:lstStyle>
          <a:p>
            <a:pPr rtl="0"/>
            <a:fld id="{8BF2643A-F081-40B8-ABA6-1461E1C76AF3}" type="datetime1">
              <a:rPr lang="it-IT" noProof="0" smtClean="0"/>
              <a:t>20/06/2021</a:t>
            </a:fld>
            <a:endParaRPr lang="it-IT" noProof="0"/>
          </a:p>
        </p:txBody>
      </p:sp>
      <p:sp>
        <p:nvSpPr>
          <p:cNvPr id="8" name="Segnaposto piè di pagina 7"/>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9" name="Segnaposto numero diapositiva 8"/>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lvl1pPr>
              <a:defRPr>
                <a:solidFill>
                  <a:schemeClr val="tx2"/>
                </a:solidFill>
              </a:defRPr>
            </a:lvl1pPr>
          </a:lstStyle>
          <a:p>
            <a:pPr rtl="0"/>
            <a:fld id="{9E5B8BAB-30D4-4D31-AF39-F45DBCD80856}" type="datetime1">
              <a:rPr lang="it-IT" noProof="0" smtClean="0"/>
              <a:t>20/06/2021</a:t>
            </a:fld>
            <a:endParaRPr lang="it-IT" noProof="0"/>
          </a:p>
        </p:txBody>
      </p:sp>
      <p:sp>
        <p:nvSpPr>
          <p:cNvPr id="4" name="Segnaposto piè di pagina 3"/>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5" name="Segnaposto numero diapositiva 4"/>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solidFill>
                  <a:schemeClr val="tx2"/>
                </a:solidFill>
              </a:defRPr>
            </a:lvl1pPr>
          </a:lstStyle>
          <a:p>
            <a:pPr rtl="0"/>
            <a:fld id="{7743B0EF-5E7E-404A-8104-6CD9C1CAE2B2}" type="datetime1">
              <a:rPr lang="it-IT" noProof="0" smtClean="0"/>
              <a:t>20/06/2021</a:t>
            </a:fld>
            <a:endParaRPr lang="it-IT" noProof="0"/>
          </a:p>
        </p:txBody>
      </p:sp>
      <p:sp>
        <p:nvSpPr>
          <p:cNvPr id="3" name="Segnaposto piè di pagina 2"/>
          <p:cNvSpPr>
            <a:spLocks noGrp="1"/>
          </p:cNvSpPr>
          <p:nvPr>
            <p:ph type="ftr" sz="quarter" idx="11"/>
          </p:nvPr>
        </p:nvSpPr>
        <p:spPr/>
        <p:txBody>
          <a:bodyPr rtlCol="0"/>
          <a:lstStyle>
            <a:lvl1pPr>
              <a:defRPr>
                <a:solidFill>
                  <a:schemeClr val="tx2"/>
                </a:solidFill>
              </a:defRPr>
            </a:lvl1pPr>
          </a:lstStyle>
          <a:p>
            <a:pPr rtl="0"/>
            <a:endParaRPr lang="it-IT" noProof="0"/>
          </a:p>
        </p:txBody>
      </p:sp>
      <p:sp>
        <p:nvSpPr>
          <p:cNvPr id="4" name="Segnaposto numero diapositiva 3"/>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4" name="Rettangolo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ttangolo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ttangolo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9296400" y="607392"/>
            <a:ext cx="2430780" cy="1645920"/>
          </a:xfrm>
        </p:spPr>
        <p:txBody>
          <a:bodyPr rtlCol="0"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pPr rtl="0"/>
            <a:r>
              <a:rPr lang="it-IT" noProof="0"/>
              <a:t>Fare clic per modificare lo stile del titolo dello schema</a:t>
            </a:r>
          </a:p>
        </p:txBody>
      </p:sp>
      <p:sp>
        <p:nvSpPr>
          <p:cNvPr id="3" name="Segnaposto contenuto 2"/>
          <p:cNvSpPr>
            <a:spLocks noGrp="1"/>
          </p:cNvSpPr>
          <p:nvPr>
            <p:ph idx="1" hasCustomPrompt="1"/>
          </p:nvPr>
        </p:nvSpPr>
        <p:spPr>
          <a:xfrm>
            <a:off x="790575" y="704850"/>
            <a:ext cx="7562850" cy="51435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9296400" y="2286000"/>
            <a:ext cx="2430780" cy="3505200"/>
          </a:xfrm>
        </p:spPr>
        <p:txBody>
          <a:bodyPr rtlCol="0">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Modificare gli stili del testo dello schema</a:t>
            </a:r>
          </a:p>
        </p:txBody>
      </p:sp>
      <p:sp>
        <p:nvSpPr>
          <p:cNvPr id="5" name="Segnaposto data 4"/>
          <p:cNvSpPr>
            <a:spLocks noGrp="1"/>
          </p:cNvSpPr>
          <p:nvPr>
            <p:ph type="dt" sz="half" idx="10"/>
          </p:nvPr>
        </p:nvSpPr>
        <p:spPr/>
        <p:txBody>
          <a:bodyPr rtlCol="0"/>
          <a:lstStyle>
            <a:lvl1pPr>
              <a:defRPr>
                <a:solidFill>
                  <a:schemeClr val="tx2"/>
                </a:solidFill>
              </a:defRPr>
            </a:lvl1pPr>
          </a:lstStyle>
          <a:p>
            <a:pPr rtl="0"/>
            <a:fld id="{73FFC940-62FB-467B-A989-38FD2DB0BF6E}" type="datetime1">
              <a:rPr lang="it-IT" noProof="0" smtClean="0"/>
              <a:t>20/06/2021</a:t>
            </a:fld>
            <a:endParaRPr lang="it-IT" noProof="0"/>
          </a:p>
        </p:txBody>
      </p:sp>
      <p:sp>
        <p:nvSpPr>
          <p:cNvPr id="6" name="Segnaposto piè di pagina 5"/>
          <p:cNvSpPr>
            <a:spLocks noGrp="1"/>
          </p:cNvSpPr>
          <p:nvPr>
            <p:ph type="ftr" sz="quarter" idx="11"/>
          </p:nvPr>
        </p:nvSpPr>
        <p:spPr>
          <a:xfrm>
            <a:off x="3439158" y="6214535"/>
            <a:ext cx="5184648" cy="256032"/>
          </a:xfrm>
        </p:spPr>
        <p:txBody>
          <a:bodyPr rtlCol="0"/>
          <a:lstStyle>
            <a:lvl1pPr algn="r">
              <a:defRPr>
                <a:solidFill>
                  <a:schemeClr val="tx2"/>
                </a:solidFill>
              </a:defRPr>
            </a:lvl1pPr>
          </a:lstStyle>
          <a:p>
            <a:pPr rtl="0"/>
            <a:endParaRPr lang="it-IT" noProof="0"/>
          </a:p>
        </p:txBody>
      </p:sp>
      <p:sp>
        <p:nvSpPr>
          <p:cNvPr id="7" name="Segnaposto numero diapositiva 6"/>
          <p:cNvSpPr>
            <a:spLocks noGrp="1"/>
          </p:cNvSpPr>
          <p:nvPr>
            <p:ph type="sldNum" sz="quarter" idx="12"/>
          </p:nvPr>
        </p:nvSpPr>
        <p:spPr/>
        <p:txBody>
          <a:bodyPr rtlCol="0"/>
          <a:lstStyle>
            <a:lvl1pPr>
              <a:defRPr>
                <a:solidFill>
                  <a:schemeClr val="bg2"/>
                </a:solidFill>
              </a:defRPr>
            </a:lvl1pPr>
          </a:lstStyle>
          <a:p>
            <a:pPr rtl="0"/>
            <a:fld id="{4FAB73BC-B049-4115-A692-8D63A059BFB8}" type="slidenum">
              <a:rPr lang="it-IT" noProof="0" smtClean="0"/>
              <a:pPr/>
              <a:t>‹N›</a:t>
            </a:fld>
            <a:endParaRPr lang="it-IT" noProof="0"/>
          </a:p>
        </p:txBody>
      </p:sp>
      <p:sp>
        <p:nvSpPr>
          <p:cNvPr id="11" name="Rettangolo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4" name="Rettangolo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ttangolo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9296400" y="603504"/>
            <a:ext cx="2432304" cy="1645920"/>
          </a:xfrm>
        </p:spPr>
        <p:txBody>
          <a:bodyPr rtlCol="0" anchor="b">
            <a:noAutofit/>
          </a:bodyPr>
          <a:lstStyle>
            <a:lvl1pPr algn="l">
              <a:defRPr sz="2800" b="0">
                <a:solidFill>
                  <a:schemeClr val="tx1"/>
                </a:solidFill>
                <a:latin typeface="+mj-lt"/>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228599" y="237744"/>
            <a:ext cx="8601076" cy="6382512"/>
          </a:xfrm>
          <a:solidFill>
            <a:srgbClr val="808080"/>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9296400" y="2286000"/>
            <a:ext cx="2432304" cy="3502152"/>
          </a:xfrm>
        </p:spPr>
        <p:txBody>
          <a:bodyPr rtlCol="0">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Modifica gli stili del testo dello schema</a:t>
            </a:r>
          </a:p>
        </p:txBody>
      </p:sp>
      <p:sp>
        <p:nvSpPr>
          <p:cNvPr id="5" name="Segnaposto data 4"/>
          <p:cNvSpPr>
            <a:spLocks noGrp="1"/>
          </p:cNvSpPr>
          <p:nvPr>
            <p:ph type="dt" sz="half" idx="10"/>
          </p:nvPr>
        </p:nvSpPr>
        <p:spPr/>
        <p:txBody>
          <a:bodyPr rtlCol="0"/>
          <a:lstStyle>
            <a:lvl1pPr>
              <a:defRPr>
                <a:solidFill>
                  <a:srgbClr val="FFFFFF"/>
                </a:solidFill>
                <a:effectLst>
                  <a:outerShdw blurRad="19050" dist="6350" dir="2700000" algn="tl" rotWithShape="0">
                    <a:prstClr val="black">
                      <a:alpha val="40000"/>
                    </a:prstClr>
                  </a:outerShdw>
                </a:effectLst>
              </a:defRPr>
            </a:lvl1pPr>
          </a:lstStyle>
          <a:p>
            <a:pPr rtl="0"/>
            <a:fld id="{945C9C21-360D-413B-820D-BD07EE275401}" type="datetime1">
              <a:rPr lang="it-IT" noProof="0" smtClean="0"/>
              <a:t>20/06/2021</a:t>
            </a:fld>
            <a:endParaRPr lang="it-IT" noProof="0"/>
          </a:p>
        </p:txBody>
      </p:sp>
      <p:sp>
        <p:nvSpPr>
          <p:cNvPr id="6" name="Segnaposto piè di pagina 5"/>
          <p:cNvSpPr>
            <a:spLocks noGrp="1"/>
          </p:cNvSpPr>
          <p:nvPr>
            <p:ph type="ftr" sz="quarter" idx="11"/>
          </p:nvPr>
        </p:nvSpPr>
        <p:spPr/>
        <p:txBody>
          <a:bodyPr rtlCol="0"/>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rtl="0"/>
            <a:endParaRPr lang="it-IT" noProof="0"/>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it-IT" noProof="0" smtClean="0"/>
              <a:pPr/>
              <a:t>‹N›</a:t>
            </a:fld>
            <a:endParaRPr lang="it-IT"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ttangolo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ttangolo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Segnaposto tito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pPr rtl="0"/>
            <a:fld id="{8CF2DC19-B9F2-44BF-BC5F-6B3091D6639B}" type="datetime1">
              <a:rPr lang="it-IT" noProof="0" smtClean="0"/>
              <a:t>20/06/2021</a:t>
            </a:fld>
            <a:endParaRPr lang="it-IT" noProof="0"/>
          </a:p>
        </p:txBody>
      </p:sp>
      <p:sp>
        <p:nvSpPr>
          <p:cNvPr id="5" name="Segnaposto piè di pagina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pPr rtl="0"/>
            <a:endParaRPr lang="it-IT" noProof="0"/>
          </a:p>
        </p:txBody>
      </p:sp>
      <p:sp>
        <p:nvSpPr>
          <p:cNvPr id="6" name="Segnaposto numero diapositiva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pPr rtl="0"/>
            <a:fld id="{4FAB73BC-B049-4115-A692-8D63A059BFB8}" type="slidenum">
              <a:rPr lang="it-IT" noProof="0" smtClean="0"/>
              <a:pPr/>
              <a:t>‹N›</a:t>
            </a:fld>
            <a:endParaRPr lang="it-IT" noProof="0"/>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93BFCDB3-13C4-4D69-848D-3F1F4D6B8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rtl="0"/>
            <a:endParaRPr lang="it-IT"/>
          </a:p>
        </p:txBody>
      </p:sp>
      <p:sp>
        <p:nvSpPr>
          <p:cNvPr id="26" name="Rettangolo 25">
            <a:extLst>
              <a:ext uri="{FF2B5EF4-FFF2-40B4-BE49-F238E27FC236}">
                <a16:creationId xmlns:a16="http://schemas.microsoft.com/office/drawing/2014/main" id="{CC2B9599-6E7A-4DD2-B13A-B4F68A135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8" name="Rettangolo 27">
            <a:extLst>
              <a:ext uri="{FF2B5EF4-FFF2-40B4-BE49-F238E27FC236}">
                <a16:creationId xmlns:a16="http://schemas.microsoft.com/office/drawing/2014/main" id="{3E377648-1ED1-4112-805B-16C14CE99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chemeClr val="tx1"/>
          </a:solidFill>
          <a:ln w="6350" cap="flat" cmpd="sng" algn="ctr">
            <a:solidFill>
              <a:schemeClr val="tx1"/>
            </a:solidFill>
            <a:prstDash val="solid"/>
          </a:ln>
          <a:effectLst>
            <a:outerShdw blurRad="63500" algn="ctr" rotWithShape="0">
              <a:prstClr val="black">
                <a:alpha val="40000"/>
              </a:prstClr>
            </a:outerShdw>
            <a:softEdge rad="0"/>
          </a:effectLst>
        </p:spPr>
      </p:sp>
      <p:sp>
        <p:nvSpPr>
          <p:cNvPr id="30" name="Rettangolo 29">
            <a:extLst>
              <a:ext uri="{FF2B5EF4-FFF2-40B4-BE49-F238E27FC236}">
                <a16:creationId xmlns:a16="http://schemas.microsoft.com/office/drawing/2014/main" id="{D63B59CB-289C-4850-A932-358B9E412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77" y="806752"/>
            <a:ext cx="6570161" cy="5244497"/>
          </a:xfrm>
          <a:prstGeom prst="rect">
            <a:avLst/>
          </a:prstGeom>
          <a:solidFill>
            <a:schemeClr val="tx1"/>
          </a:solidFill>
          <a:ln w="6350" cap="sq" cmpd="sng" algn="ctr">
            <a:solidFill>
              <a:schemeClr val="bg2"/>
            </a:solidFill>
            <a:prstDash val="solid"/>
            <a:miter lim="800000"/>
          </a:ln>
          <a:effectLst/>
        </p:spPr>
      </p:sp>
      <p:pic>
        <p:nvPicPr>
          <p:cNvPr id="19" name="Immagine 18" descr="Cactus">
            <a:extLst>
              <a:ext uri="{FF2B5EF4-FFF2-40B4-BE49-F238E27FC236}">
                <a16:creationId xmlns:a16="http://schemas.microsoft.com/office/drawing/2014/main" id="{CA6895E3-C8BD-4010-B9E7-E43BA3DCF2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86" r="1" b="1"/>
          <a:stretch/>
        </p:blipFill>
        <p:spPr>
          <a:xfrm>
            <a:off x="981201" y="971344"/>
            <a:ext cx="6233513" cy="4915313"/>
          </a:xfrm>
          <a:prstGeom prst="rect">
            <a:avLst/>
          </a:prstGeom>
        </p:spPr>
      </p:pic>
      <p:sp>
        <p:nvSpPr>
          <p:cNvPr id="32" name="Rettangolo 31">
            <a:extLst>
              <a:ext uri="{FF2B5EF4-FFF2-40B4-BE49-F238E27FC236}">
                <a16:creationId xmlns:a16="http://schemas.microsoft.com/office/drawing/2014/main" id="{98867647-07B7-4265-832F-DE0E80979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34" name="Connettore diritto 33">
            <a:extLst>
              <a:ext uri="{FF2B5EF4-FFF2-40B4-BE49-F238E27FC236}">
                <a16:creationId xmlns:a16="http://schemas.microsoft.com/office/drawing/2014/main" id="{516AC468-2C3D-4337-A9A2-81175F6D5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2A873262-74DB-4FD1-9625-E4616CF01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09F3D15D-CB95-47AD-87F5-9CFF84F615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ED90EC3D-482A-4E73-B198-E8341A0D0973}"/>
              </a:ext>
            </a:extLst>
          </p:cNvPr>
          <p:cNvSpPr>
            <a:spLocks noGrp="1"/>
          </p:cNvSpPr>
          <p:nvPr>
            <p:ph type="ctrTitle"/>
          </p:nvPr>
        </p:nvSpPr>
        <p:spPr>
          <a:xfrm>
            <a:off x="8560024" y="1442916"/>
            <a:ext cx="3238829" cy="3252231"/>
          </a:xfrm>
        </p:spPr>
        <p:txBody>
          <a:bodyPr rtlCol="0">
            <a:normAutofit/>
          </a:bodyPr>
          <a:lstStyle/>
          <a:p>
            <a:pPr rtl="0"/>
            <a:r>
              <a:rPr lang="it-IT" sz="4800" dirty="0">
                <a:solidFill>
                  <a:srgbClr val="FFFFFF"/>
                </a:solidFill>
              </a:rPr>
              <a:t>SMART</a:t>
            </a:r>
            <a:br>
              <a:rPr lang="it-IT" sz="4800" dirty="0">
                <a:solidFill>
                  <a:srgbClr val="FFFFFF"/>
                </a:solidFill>
              </a:rPr>
            </a:br>
            <a:r>
              <a:rPr lang="it-IT" sz="4800" dirty="0">
                <a:solidFill>
                  <a:srgbClr val="FFFFFF"/>
                </a:solidFill>
              </a:rPr>
              <a:t>GARDEN</a:t>
            </a:r>
            <a:br>
              <a:rPr lang="it-IT" sz="4800" dirty="0">
                <a:solidFill>
                  <a:srgbClr val="FFFFFF"/>
                </a:solidFill>
              </a:rPr>
            </a:br>
            <a:r>
              <a:rPr lang="it-IT" sz="900" dirty="0">
                <a:solidFill>
                  <a:srgbClr val="FFFFFF"/>
                </a:solidFill>
              </a:rPr>
              <a:t>			</a:t>
            </a:r>
            <a:endParaRPr lang="it-IT" sz="4800" dirty="0">
              <a:solidFill>
                <a:srgbClr val="FFFFFF"/>
              </a:solidFill>
            </a:endParaRPr>
          </a:p>
        </p:txBody>
      </p:sp>
      <p:sp>
        <p:nvSpPr>
          <p:cNvPr id="7" name="Sottotitolo 6">
            <a:extLst>
              <a:ext uri="{FF2B5EF4-FFF2-40B4-BE49-F238E27FC236}">
                <a16:creationId xmlns:a16="http://schemas.microsoft.com/office/drawing/2014/main" id="{2048EE7C-B77F-4E59-88A7-DD66337BB69C}"/>
              </a:ext>
            </a:extLst>
          </p:cNvPr>
          <p:cNvSpPr>
            <a:spLocks noGrp="1"/>
          </p:cNvSpPr>
          <p:nvPr>
            <p:ph type="subTitle" idx="1"/>
          </p:nvPr>
        </p:nvSpPr>
        <p:spPr>
          <a:xfrm>
            <a:off x="8560024" y="5415083"/>
            <a:ext cx="3238829" cy="1266271"/>
          </a:xfrm>
        </p:spPr>
        <p:txBody>
          <a:bodyPr rtlCol="0">
            <a:normAutofit fontScale="47500" lnSpcReduction="20000"/>
          </a:bodyPr>
          <a:lstStyle/>
          <a:p>
            <a:r>
              <a:rPr lang="en-GB" sz="4300" dirty="0" err="1">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Esame</a:t>
            </a:r>
            <a:r>
              <a:rPr lang="en-GB" sz="4300" dirty="0">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 di </a:t>
            </a:r>
          </a:p>
          <a:p>
            <a:r>
              <a:rPr lang="en-GB" sz="4300" dirty="0" err="1">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Laboratorio</a:t>
            </a:r>
            <a:r>
              <a:rPr lang="en-GB" sz="4300" dirty="0">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 IoT </a:t>
            </a:r>
          </a:p>
          <a:p>
            <a:r>
              <a:rPr lang="en-GB" sz="3400" dirty="0" err="1">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a.a.</a:t>
            </a:r>
            <a:r>
              <a:rPr lang="en-GB" sz="3400" dirty="0">
                <a:solidFill>
                  <a:schemeClr val="tx1">
                    <a:lumMod val="75000"/>
                    <a:lumOff val="25000"/>
                  </a:schemeClr>
                </a:solidFill>
                <a:effectLst>
                  <a:outerShdw blurRad="25400" dist="19050" dir="4200000" algn="ctr" rotWithShape="0">
                    <a:prstClr val="white">
                      <a:alpha val="40000"/>
                    </a:prstClr>
                  </a:outerShdw>
                </a:effectLst>
                <a:latin typeface="Arial" panose="020B0604020202020204" pitchFamily="34" charset="0"/>
                <a:ea typeface="+mj-ea"/>
                <a:cs typeface="Arial" panose="020B0604020202020204" pitchFamily="34" charset="0"/>
              </a:rPr>
              <a:t> 2020/2021</a:t>
            </a:r>
            <a:endParaRPr lang="en-GB" sz="3400" dirty="0">
              <a:solidFill>
                <a:schemeClr val="tx1">
                  <a:lumMod val="75000"/>
                  <a:lumOff val="25000"/>
                </a:schemeClr>
              </a:solidFill>
              <a:latin typeface="Arial" panose="020B0604020202020204" pitchFamily="34" charset="0"/>
              <a:cs typeface="Arial" panose="020B0604020202020204" pitchFamily="34" charset="0"/>
            </a:endParaRPr>
          </a:p>
          <a:p>
            <a:pPr rtl="0"/>
            <a:endParaRPr lang="it-IT" sz="1400" dirty="0">
              <a:solidFill>
                <a:srgbClr val="FFFFFF"/>
              </a:solidFill>
            </a:endParaRPr>
          </a:p>
          <a:p>
            <a:pPr rtl="0"/>
            <a:r>
              <a:rPr lang="it-IT" sz="2100" dirty="0">
                <a:solidFill>
                  <a:srgbClr val="FFFFFF"/>
                </a:solidFill>
              </a:rPr>
              <a:t>Gianlorenzo Occhipinti</a:t>
            </a:r>
          </a:p>
          <a:p>
            <a:pPr rtl="0"/>
            <a:r>
              <a:rPr lang="it-IT" sz="2100" dirty="0">
                <a:solidFill>
                  <a:srgbClr val="FFFFFF"/>
                </a:solidFill>
              </a:rPr>
              <a:t>829524</a:t>
            </a:r>
          </a:p>
        </p:txBody>
      </p:sp>
    </p:spTree>
    <p:extLst>
      <p:ext uri="{BB962C8B-B14F-4D97-AF65-F5344CB8AC3E}">
        <p14:creationId xmlns:p14="http://schemas.microsoft.com/office/powerpoint/2010/main" val="75576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66D49-75FF-4EEE-96F6-002667E1B06C}"/>
              </a:ext>
            </a:extLst>
          </p:cNvPr>
          <p:cNvSpPr txBox="1"/>
          <p:nvPr/>
        </p:nvSpPr>
        <p:spPr>
          <a:xfrm>
            <a:off x="676712" y="2875002"/>
            <a:ext cx="10838576" cy="769441"/>
          </a:xfrm>
          <a:prstGeom prst="rect">
            <a:avLst/>
          </a:prstGeom>
          <a:noFill/>
        </p:spPr>
        <p:txBody>
          <a:bodyPr wrap="square" rtlCol="0">
            <a:spAutoFit/>
          </a:bodyPr>
          <a:lstStyle/>
          <a:p>
            <a:pPr algn="ctr"/>
            <a:r>
              <a:rPr lang="it-IT" sz="4400" dirty="0"/>
              <a:t>SMARTGARDEN NETWORK PROTOCOL</a:t>
            </a:r>
            <a:endParaRPr lang="it-IT" sz="2000" dirty="0"/>
          </a:p>
        </p:txBody>
      </p:sp>
    </p:spTree>
    <p:extLst>
      <p:ext uri="{BB962C8B-B14F-4D97-AF65-F5344CB8AC3E}">
        <p14:creationId xmlns:p14="http://schemas.microsoft.com/office/powerpoint/2010/main" val="428612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p:txBody>
          <a:bodyPr/>
          <a:lstStyle/>
          <a:p>
            <a:r>
              <a:rPr lang="en-GB" dirty="0"/>
              <a:t>Network protocol</a:t>
            </a:r>
            <a:endParaRPr lang="it-IT" dirty="0"/>
          </a:p>
        </p:txBody>
      </p:sp>
      <p:sp>
        <p:nvSpPr>
          <p:cNvPr id="3" name="Segnaposto contenuto 2">
            <a:extLst>
              <a:ext uri="{FF2B5EF4-FFF2-40B4-BE49-F238E27FC236}">
                <a16:creationId xmlns:a16="http://schemas.microsoft.com/office/drawing/2014/main" id="{54DA6EA8-AA42-42B4-A642-74344DBA6010}"/>
              </a:ext>
            </a:extLst>
          </p:cNvPr>
          <p:cNvSpPr>
            <a:spLocks noGrp="1"/>
          </p:cNvSpPr>
          <p:nvPr>
            <p:ph sz="half" idx="1"/>
          </p:nvPr>
        </p:nvSpPr>
        <p:spPr>
          <a:xfrm>
            <a:off x="1066799" y="2103120"/>
            <a:ext cx="10058399" cy="3749040"/>
          </a:xfrm>
        </p:spPr>
        <p:txBody>
          <a:bodyPr/>
          <a:lstStyle/>
          <a:p>
            <a:pPr marL="0" indent="0">
              <a:buNone/>
            </a:pPr>
            <a:r>
              <a:rPr lang="en-GB" dirty="0"/>
              <a:t>Roles of the nodes are not hard coded inside the code. Each node can be a master node, with a procedure called </a:t>
            </a:r>
            <a:r>
              <a:rPr lang="en-GB" b="1" dirty="0"/>
              <a:t>PROCLAIMING. </a:t>
            </a:r>
          </a:p>
          <a:p>
            <a:pPr marL="0" indent="0">
              <a:buNone/>
            </a:pPr>
            <a:r>
              <a:rPr lang="en-GB" dirty="0"/>
              <a:t>When a node joins into the smartgarden net, publish an MQTT packet into the discover topic (</a:t>
            </a:r>
            <a:r>
              <a:rPr lang="en-GB" sz="1400" dirty="0"/>
              <a:t>go3/discover</a:t>
            </a:r>
            <a:r>
              <a:rPr lang="en-GB" dirty="0"/>
              <a:t>) and if it doesn’t receive any reply from a master node, proclaims himself as master node. After that the node has both a slave client and a master client. </a:t>
            </a:r>
          </a:p>
          <a:p>
            <a:pPr marL="0" indent="0">
              <a:buNone/>
            </a:pPr>
            <a:r>
              <a:rPr lang="en-GB" dirty="0"/>
              <a:t>The slave client, publish an </a:t>
            </a:r>
            <a:r>
              <a:rPr lang="en-GB" b="1" dirty="0"/>
              <a:t>REQ_JOIN</a:t>
            </a:r>
            <a:r>
              <a:rPr lang="en-GB" dirty="0"/>
              <a:t> packed into the discover topic and when it’s accepted from the master with an </a:t>
            </a:r>
            <a:r>
              <a:rPr lang="en-GB" b="1" dirty="0"/>
              <a:t>ACC_JOIN</a:t>
            </a:r>
            <a:r>
              <a:rPr lang="en-GB" dirty="0"/>
              <a:t> packet publish (if sensor’s reading are enabled) their reading into the appropriate topic (given from master when accept the client) </a:t>
            </a:r>
          </a:p>
        </p:txBody>
      </p:sp>
    </p:spTree>
    <p:extLst>
      <p:ext uri="{BB962C8B-B14F-4D97-AF65-F5344CB8AC3E}">
        <p14:creationId xmlns:p14="http://schemas.microsoft.com/office/powerpoint/2010/main" val="220008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1A0104-BF6E-465D-B05F-F41F69B36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23" name="Rectangle 22">
            <a:extLst>
              <a:ext uri="{FF2B5EF4-FFF2-40B4-BE49-F238E27FC236}">
                <a16:creationId xmlns:a16="http://schemas.microsoft.com/office/drawing/2014/main" id="{03B901C5-8FDC-42CF-AE02-104ECD0C2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a:xfrm>
            <a:off x="6314384" y="642594"/>
            <a:ext cx="4810815" cy="934279"/>
          </a:xfrm>
        </p:spPr>
        <p:txBody>
          <a:bodyPr vert="horz" lIns="91440" tIns="45720" rIns="91440" bIns="45720" rtlCol="0" anchor="ctr">
            <a:normAutofit/>
          </a:bodyPr>
          <a:lstStyle/>
          <a:p>
            <a:r>
              <a:rPr lang="en-US" sz="4000" dirty="0"/>
              <a:t>Network protocol</a:t>
            </a:r>
          </a:p>
        </p:txBody>
      </p:sp>
      <p:sp>
        <p:nvSpPr>
          <p:cNvPr id="25" name="Rectangle 24">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27" name="Rectangle 26">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pic>
        <p:nvPicPr>
          <p:cNvPr id="7" name="Immagine 6">
            <a:extLst>
              <a:ext uri="{FF2B5EF4-FFF2-40B4-BE49-F238E27FC236}">
                <a16:creationId xmlns:a16="http://schemas.microsoft.com/office/drawing/2014/main" id="{63B9DF6B-99F0-43AB-A8C5-8697A2685265}"/>
              </a:ext>
            </a:extLst>
          </p:cNvPr>
          <p:cNvPicPr>
            <a:picLocks noChangeAspect="1"/>
          </p:cNvPicPr>
          <p:nvPr/>
        </p:nvPicPr>
        <p:blipFill rotWithShape="1">
          <a:blip r:embed="rId2"/>
          <a:srcRect r="45511" b="2"/>
          <a:stretch/>
        </p:blipFill>
        <p:spPr>
          <a:xfrm>
            <a:off x="1304515" y="1328394"/>
            <a:ext cx="4188221" cy="4227415"/>
          </a:xfrm>
          <a:prstGeom prst="rect">
            <a:avLst/>
          </a:prstGeom>
        </p:spPr>
      </p:pic>
      <p:sp>
        <p:nvSpPr>
          <p:cNvPr id="3" name="Segnaposto contenuto 2">
            <a:extLst>
              <a:ext uri="{FF2B5EF4-FFF2-40B4-BE49-F238E27FC236}">
                <a16:creationId xmlns:a16="http://schemas.microsoft.com/office/drawing/2014/main" id="{54DA6EA8-AA42-42B4-A642-74344DBA6010}"/>
              </a:ext>
            </a:extLst>
          </p:cNvPr>
          <p:cNvSpPr>
            <a:spLocks noGrp="1"/>
          </p:cNvSpPr>
          <p:nvPr>
            <p:ph sz="half" idx="1"/>
          </p:nvPr>
        </p:nvSpPr>
        <p:spPr>
          <a:xfrm>
            <a:off x="6314384" y="1714033"/>
            <a:ext cx="4810816" cy="4321007"/>
          </a:xfrm>
        </p:spPr>
        <p:txBody>
          <a:bodyPr vert="horz" lIns="91440" tIns="45720" rIns="91440" bIns="45720" rtlCol="0">
            <a:normAutofit lnSpcReduction="10000"/>
          </a:bodyPr>
          <a:lstStyle/>
          <a:p>
            <a:pPr marL="0"/>
            <a:r>
              <a:rPr lang="en-US" dirty="0"/>
              <a:t>Roles of the nodes are not hard coded inside the code. Each node can be a master node, with a procedure called </a:t>
            </a:r>
            <a:r>
              <a:rPr lang="en-US" b="1" dirty="0"/>
              <a:t>PROCLAIMING. </a:t>
            </a:r>
          </a:p>
          <a:p>
            <a:pPr marL="0"/>
            <a:r>
              <a:rPr lang="en-US" dirty="0"/>
              <a:t>When a node joins into the smartgarden net, publish an MQTT packet into the discover topic (go3/discover) and if it doesn’t receive any reply from a master node (10s), proclaims himself as master node. After that the node can be considered both slave and master node. </a:t>
            </a:r>
          </a:p>
          <a:p>
            <a:pPr marL="0"/>
            <a:r>
              <a:rPr lang="en-US" dirty="0"/>
              <a:t>The proclaiming procedure can start only if the node has the </a:t>
            </a:r>
            <a:r>
              <a:rPr lang="it-IT" dirty="0"/>
              <a:t>MASTER NODE flag </a:t>
            </a:r>
            <a:r>
              <a:rPr lang="en-GB" dirty="0"/>
              <a:t>defined</a:t>
            </a:r>
            <a:r>
              <a:rPr lang="it-IT" dirty="0"/>
              <a:t>. </a:t>
            </a:r>
            <a:endParaRPr lang="en-US" dirty="0"/>
          </a:p>
        </p:txBody>
      </p:sp>
    </p:spTree>
    <p:extLst>
      <p:ext uri="{BB962C8B-B14F-4D97-AF65-F5344CB8AC3E}">
        <p14:creationId xmlns:p14="http://schemas.microsoft.com/office/powerpoint/2010/main" val="33826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1A0104-BF6E-465D-B05F-F41F69B36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23" name="Rectangle 22">
            <a:extLst>
              <a:ext uri="{FF2B5EF4-FFF2-40B4-BE49-F238E27FC236}">
                <a16:creationId xmlns:a16="http://schemas.microsoft.com/office/drawing/2014/main" id="{03B901C5-8FDC-42CF-AE02-104ECD0C2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a:xfrm>
            <a:off x="6314384" y="642594"/>
            <a:ext cx="4810815" cy="934279"/>
          </a:xfrm>
        </p:spPr>
        <p:txBody>
          <a:bodyPr vert="horz" lIns="91440" tIns="45720" rIns="91440" bIns="45720" rtlCol="0" anchor="ctr">
            <a:normAutofit/>
          </a:bodyPr>
          <a:lstStyle/>
          <a:p>
            <a:r>
              <a:rPr lang="en-US" sz="4000"/>
              <a:t>Network protocol</a:t>
            </a:r>
            <a:endParaRPr lang="en-US" sz="4000" dirty="0"/>
          </a:p>
        </p:txBody>
      </p:sp>
      <p:sp>
        <p:nvSpPr>
          <p:cNvPr id="25" name="Rectangle 24">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27" name="Rectangle 26">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sp>
        <p:nvSpPr>
          <p:cNvPr id="3" name="Segnaposto contenuto 2">
            <a:extLst>
              <a:ext uri="{FF2B5EF4-FFF2-40B4-BE49-F238E27FC236}">
                <a16:creationId xmlns:a16="http://schemas.microsoft.com/office/drawing/2014/main" id="{54DA6EA8-AA42-42B4-A642-74344DBA6010}"/>
              </a:ext>
            </a:extLst>
          </p:cNvPr>
          <p:cNvSpPr>
            <a:spLocks noGrp="1"/>
          </p:cNvSpPr>
          <p:nvPr>
            <p:ph sz="half" idx="1"/>
          </p:nvPr>
        </p:nvSpPr>
        <p:spPr>
          <a:xfrm>
            <a:off x="6314384" y="1714033"/>
            <a:ext cx="4810816" cy="4321007"/>
          </a:xfrm>
        </p:spPr>
        <p:txBody>
          <a:bodyPr vert="horz" lIns="91440" tIns="45720" rIns="91440" bIns="45720" rtlCol="0">
            <a:normAutofit/>
          </a:bodyPr>
          <a:lstStyle/>
          <a:p>
            <a:pPr marL="0" indent="0">
              <a:buNone/>
            </a:pPr>
            <a:r>
              <a:rPr lang="en-GB" dirty="0"/>
              <a:t>The slave client, publish an </a:t>
            </a:r>
            <a:r>
              <a:rPr lang="en-GB" b="1" dirty="0"/>
              <a:t>REQ_JOIN</a:t>
            </a:r>
            <a:r>
              <a:rPr lang="en-GB" dirty="0"/>
              <a:t> packed into the discover topic and when it’s accepted from the master with an </a:t>
            </a:r>
            <a:r>
              <a:rPr lang="en-GB" b="1" dirty="0"/>
              <a:t>ACC_JOIN</a:t>
            </a:r>
            <a:r>
              <a:rPr lang="en-GB" dirty="0"/>
              <a:t> packet publish (if sensor’s reading are enabled) their reading into the appropriate topic (given from master when accept the client) </a:t>
            </a:r>
          </a:p>
        </p:txBody>
      </p:sp>
      <p:pic>
        <p:nvPicPr>
          <p:cNvPr id="5" name="Immagine 4">
            <a:extLst>
              <a:ext uri="{FF2B5EF4-FFF2-40B4-BE49-F238E27FC236}">
                <a16:creationId xmlns:a16="http://schemas.microsoft.com/office/drawing/2014/main" id="{CE5382A8-E97A-405B-A91A-AEA9297DE21E}"/>
              </a:ext>
            </a:extLst>
          </p:cNvPr>
          <p:cNvPicPr>
            <a:picLocks noChangeAspect="1"/>
          </p:cNvPicPr>
          <p:nvPr/>
        </p:nvPicPr>
        <p:blipFill rotWithShape="1">
          <a:blip r:embed="rId2"/>
          <a:srcRect r="47801"/>
          <a:stretch/>
        </p:blipFill>
        <p:spPr>
          <a:xfrm>
            <a:off x="1066800" y="1959418"/>
            <a:ext cx="4589737" cy="2962688"/>
          </a:xfrm>
          <a:prstGeom prst="rect">
            <a:avLst/>
          </a:prstGeom>
        </p:spPr>
      </p:pic>
    </p:spTree>
    <p:extLst>
      <p:ext uri="{BB962C8B-B14F-4D97-AF65-F5344CB8AC3E}">
        <p14:creationId xmlns:p14="http://schemas.microsoft.com/office/powerpoint/2010/main" val="168739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1A0104-BF6E-465D-B05F-F41F69B36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23" name="Rectangle 22">
            <a:extLst>
              <a:ext uri="{FF2B5EF4-FFF2-40B4-BE49-F238E27FC236}">
                <a16:creationId xmlns:a16="http://schemas.microsoft.com/office/drawing/2014/main" id="{03B901C5-8FDC-42CF-AE02-104ECD0C2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a:xfrm>
            <a:off x="6314384" y="642594"/>
            <a:ext cx="4810815" cy="934279"/>
          </a:xfrm>
        </p:spPr>
        <p:txBody>
          <a:bodyPr vert="horz" lIns="91440" tIns="45720" rIns="91440" bIns="45720" rtlCol="0" anchor="ctr">
            <a:normAutofit/>
          </a:bodyPr>
          <a:lstStyle/>
          <a:p>
            <a:r>
              <a:rPr lang="en-US" sz="4000"/>
              <a:t>Network protocol</a:t>
            </a:r>
            <a:endParaRPr lang="en-US" sz="4000" dirty="0"/>
          </a:p>
        </p:txBody>
      </p:sp>
      <p:sp>
        <p:nvSpPr>
          <p:cNvPr id="25" name="Rectangle 24">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27" name="Rectangle 26">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sp>
        <p:nvSpPr>
          <p:cNvPr id="3" name="Segnaposto contenuto 2">
            <a:extLst>
              <a:ext uri="{FF2B5EF4-FFF2-40B4-BE49-F238E27FC236}">
                <a16:creationId xmlns:a16="http://schemas.microsoft.com/office/drawing/2014/main" id="{54DA6EA8-AA42-42B4-A642-74344DBA6010}"/>
              </a:ext>
            </a:extLst>
          </p:cNvPr>
          <p:cNvSpPr>
            <a:spLocks noGrp="1"/>
          </p:cNvSpPr>
          <p:nvPr>
            <p:ph sz="half" idx="1"/>
          </p:nvPr>
        </p:nvSpPr>
        <p:spPr>
          <a:xfrm>
            <a:off x="6314384" y="1714033"/>
            <a:ext cx="4810816" cy="4321007"/>
          </a:xfrm>
        </p:spPr>
        <p:txBody>
          <a:bodyPr vert="horz" lIns="91440" tIns="45720" rIns="91440" bIns="45720" rtlCol="0">
            <a:normAutofit/>
          </a:bodyPr>
          <a:lstStyle/>
          <a:p>
            <a:pPr marL="0" indent="0">
              <a:buNone/>
            </a:pPr>
            <a:r>
              <a:rPr lang="en-GB" dirty="0"/>
              <a:t>If the master goes offline all the slaves receive a message into the last will topic, sets a random timer and who consume it before others, proclaims himself as master. </a:t>
            </a:r>
          </a:p>
          <a:p>
            <a:pPr marL="0" indent="0">
              <a:buNone/>
            </a:pPr>
            <a:r>
              <a:rPr lang="en-GB" dirty="0"/>
              <a:t>This election mechanisms starts only in the nodes that have</a:t>
            </a:r>
            <a:r>
              <a:rPr lang="it-IT" dirty="0"/>
              <a:t> the MASTER NODE flag </a:t>
            </a:r>
            <a:r>
              <a:rPr lang="en-GB" dirty="0"/>
              <a:t>defined</a:t>
            </a:r>
            <a:r>
              <a:rPr lang="it-IT" dirty="0"/>
              <a:t>. </a:t>
            </a:r>
            <a:endParaRPr lang="en-US" dirty="0"/>
          </a:p>
          <a:p>
            <a:pPr marL="0" indent="0">
              <a:buNone/>
            </a:pPr>
            <a:endParaRPr lang="en-GB" dirty="0"/>
          </a:p>
        </p:txBody>
      </p:sp>
      <p:pic>
        <p:nvPicPr>
          <p:cNvPr id="6" name="Immagine 5">
            <a:extLst>
              <a:ext uri="{FF2B5EF4-FFF2-40B4-BE49-F238E27FC236}">
                <a16:creationId xmlns:a16="http://schemas.microsoft.com/office/drawing/2014/main" id="{B0767973-47F2-4898-92E4-0669EB08F6BD}"/>
              </a:ext>
            </a:extLst>
          </p:cNvPr>
          <p:cNvPicPr>
            <a:picLocks noChangeAspect="1"/>
          </p:cNvPicPr>
          <p:nvPr/>
        </p:nvPicPr>
        <p:blipFill rotWithShape="1">
          <a:blip r:embed="rId2"/>
          <a:srcRect r="27969"/>
          <a:stretch/>
        </p:blipFill>
        <p:spPr>
          <a:xfrm>
            <a:off x="970132" y="2232834"/>
            <a:ext cx="4745976" cy="2731051"/>
          </a:xfrm>
          <a:prstGeom prst="rect">
            <a:avLst/>
          </a:prstGeom>
        </p:spPr>
      </p:pic>
    </p:spTree>
    <p:extLst>
      <p:ext uri="{BB962C8B-B14F-4D97-AF65-F5344CB8AC3E}">
        <p14:creationId xmlns:p14="http://schemas.microsoft.com/office/powerpoint/2010/main" val="742390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p:txBody>
          <a:bodyPr/>
          <a:lstStyle/>
          <a:p>
            <a:r>
              <a:rPr lang="en-GB" dirty="0"/>
              <a:t>Network </a:t>
            </a:r>
            <a:endParaRPr lang="it-IT" dirty="0"/>
          </a:p>
        </p:txBody>
      </p:sp>
      <p:sp>
        <p:nvSpPr>
          <p:cNvPr id="8" name="CasellaDiTesto 7">
            <a:extLst>
              <a:ext uri="{FF2B5EF4-FFF2-40B4-BE49-F238E27FC236}">
                <a16:creationId xmlns:a16="http://schemas.microsoft.com/office/drawing/2014/main" id="{A4A4DCB2-F601-465C-A160-80A781A09AAC}"/>
              </a:ext>
            </a:extLst>
          </p:cNvPr>
          <p:cNvSpPr txBox="1"/>
          <p:nvPr/>
        </p:nvSpPr>
        <p:spPr>
          <a:xfrm>
            <a:off x="1898707" y="2967389"/>
            <a:ext cx="1468072" cy="1477328"/>
          </a:xfrm>
          <a:prstGeom prst="rect">
            <a:avLst/>
          </a:prstGeom>
          <a:noFill/>
        </p:spPr>
        <p:txBody>
          <a:bodyPr wrap="square" rtlCol="0">
            <a:spAutoFit/>
          </a:bodyPr>
          <a:lstStyle/>
          <a:p>
            <a:r>
              <a:rPr lang="it-IT" dirty="0"/>
              <a:t>(</a:t>
            </a:r>
            <a:r>
              <a:rPr lang="en-GB" dirty="0"/>
              <a:t>external</a:t>
            </a:r>
            <a:r>
              <a:rPr lang="it-IT" dirty="0"/>
              <a:t>)</a:t>
            </a:r>
          </a:p>
          <a:p>
            <a:r>
              <a:rPr lang="it-IT" dirty="0"/>
              <a:t>CLIENT 1</a:t>
            </a:r>
            <a:endParaRPr lang="it-IT" dirty="0">
              <a:sym typeface="Wingdings" panose="05000000000000000000" pitchFamily="2" charset="2"/>
            </a:endParaRPr>
          </a:p>
          <a:p>
            <a:r>
              <a:rPr lang="it-IT" dirty="0"/>
              <a:t>CLIENT 2</a:t>
            </a:r>
            <a:endParaRPr lang="it-IT" dirty="0">
              <a:sym typeface="Wingdings" panose="05000000000000000000" pitchFamily="2" charset="2"/>
            </a:endParaRPr>
          </a:p>
          <a:p>
            <a:r>
              <a:rPr lang="it-IT" dirty="0"/>
              <a:t>CLIENT 3 </a:t>
            </a:r>
            <a:endParaRPr lang="it-IT" dirty="0">
              <a:sym typeface="Wingdings" panose="05000000000000000000" pitchFamily="2" charset="2"/>
            </a:endParaRPr>
          </a:p>
          <a:p>
            <a:endParaRPr lang="it-IT" dirty="0"/>
          </a:p>
        </p:txBody>
      </p:sp>
      <p:sp>
        <p:nvSpPr>
          <p:cNvPr id="28" name="Rettangolo 27">
            <a:extLst>
              <a:ext uri="{FF2B5EF4-FFF2-40B4-BE49-F238E27FC236}">
                <a16:creationId xmlns:a16="http://schemas.microsoft.com/office/drawing/2014/main" id="{5789BEA9-9CBB-4077-B8A0-5E0CEB698441}"/>
              </a:ext>
            </a:extLst>
          </p:cNvPr>
          <p:cNvSpPr/>
          <p:nvPr/>
        </p:nvSpPr>
        <p:spPr>
          <a:xfrm>
            <a:off x="3892491" y="2265446"/>
            <a:ext cx="7155809" cy="25783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9B33E8BB-FFF5-4E93-98E1-537D539472DD}"/>
              </a:ext>
            </a:extLst>
          </p:cNvPr>
          <p:cNvCxnSpPr>
            <a:cxnSpLocks/>
            <a:endCxn id="31" idx="1"/>
          </p:cNvCxnSpPr>
          <p:nvPr/>
        </p:nvCxnSpPr>
        <p:spPr>
          <a:xfrm>
            <a:off x="3003259" y="3429000"/>
            <a:ext cx="1308683" cy="34227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8" name="Connettore 2 17">
            <a:extLst>
              <a:ext uri="{FF2B5EF4-FFF2-40B4-BE49-F238E27FC236}">
                <a16:creationId xmlns:a16="http://schemas.microsoft.com/office/drawing/2014/main" id="{456FE0A4-7E14-4055-94F1-56482B02A66D}"/>
              </a:ext>
            </a:extLst>
          </p:cNvPr>
          <p:cNvCxnSpPr>
            <a:cxnSpLocks/>
            <a:endCxn id="31" idx="1"/>
          </p:cNvCxnSpPr>
          <p:nvPr/>
        </p:nvCxnSpPr>
        <p:spPr>
          <a:xfrm>
            <a:off x="3003259" y="3699545"/>
            <a:ext cx="1308683" cy="7172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Connettore 2 21">
            <a:extLst>
              <a:ext uri="{FF2B5EF4-FFF2-40B4-BE49-F238E27FC236}">
                <a16:creationId xmlns:a16="http://schemas.microsoft.com/office/drawing/2014/main" id="{0EA165ED-26CE-49E2-AE1D-1C92BEA66000}"/>
              </a:ext>
            </a:extLst>
          </p:cNvPr>
          <p:cNvCxnSpPr>
            <a:cxnSpLocks/>
            <a:endCxn id="31" idx="1"/>
          </p:cNvCxnSpPr>
          <p:nvPr/>
        </p:nvCxnSpPr>
        <p:spPr>
          <a:xfrm flipV="1">
            <a:off x="3003259" y="3771270"/>
            <a:ext cx="1308683" cy="20511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29" name="CasellaDiTesto 28">
            <a:extLst>
              <a:ext uri="{FF2B5EF4-FFF2-40B4-BE49-F238E27FC236}">
                <a16:creationId xmlns:a16="http://schemas.microsoft.com/office/drawing/2014/main" id="{263C4CAE-CCD2-45B7-8837-1B6E6BCF074E}"/>
              </a:ext>
            </a:extLst>
          </p:cNvPr>
          <p:cNvSpPr txBox="1"/>
          <p:nvPr/>
        </p:nvSpPr>
        <p:spPr>
          <a:xfrm>
            <a:off x="6213446" y="2265446"/>
            <a:ext cx="3098334" cy="369332"/>
          </a:xfrm>
          <a:prstGeom prst="rect">
            <a:avLst/>
          </a:prstGeom>
          <a:noFill/>
        </p:spPr>
        <p:txBody>
          <a:bodyPr wrap="square" rtlCol="0">
            <a:spAutoFit/>
          </a:bodyPr>
          <a:lstStyle/>
          <a:p>
            <a:r>
              <a:rPr lang="it-IT" dirty="0">
                <a:solidFill>
                  <a:schemeClr val="bg1"/>
                </a:solidFill>
              </a:rPr>
              <a:t>Smartgarden network</a:t>
            </a:r>
          </a:p>
        </p:txBody>
      </p:sp>
      <p:sp>
        <p:nvSpPr>
          <p:cNvPr id="30" name="CasellaDiTesto 29">
            <a:extLst>
              <a:ext uri="{FF2B5EF4-FFF2-40B4-BE49-F238E27FC236}">
                <a16:creationId xmlns:a16="http://schemas.microsoft.com/office/drawing/2014/main" id="{F20760EB-60A3-4A09-A9E3-FD761EF79D06}"/>
              </a:ext>
            </a:extLst>
          </p:cNvPr>
          <p:cNvSpPr txBox="1"/>
          <p:nvPr/>
        </p:nvSpPr>
        <p:spPr>
          <a:xfrm>
            <a:off x="4068660" y="2754413"/>
            <a:ext cx="2323752" cy="307777"/>
          </a:xfrm>
          <a:prstGeom prst="rect">
            <a:avLst/>
          </a:prstGeom>
          <a:noFill/>
        </p:spPr>
        <p:txBody>
          <a:bodyPr wrap="square" rtlCol="0">
            <a:spAutoFit/>
          </a:bodyPr>
          <a:lstStyle/>
          <a:p>
            <a:r>
              <a:rPr lang="it-IT" sz="1400" dirty="0">
                <a:solidFill>
                  <a:schemeClr val="bg1"/>
                </a:solidFill>
                <a:latin typeface="+mj-lt"/>
              </a:rPr>
              <a:t>smartgarden.local</a:t>
            </a:r>
          </a:p>
        </p:txBody>
      </p:sp>
      <p:sp>
        <p:nvSpPr>
          <p:cNvPr id="31" name="Rettangolo con angoli arrotondati 30">
            <a:extLst>
              <a:ext uri="{FF2B5EF4-FFF2-40B4-BE49-F238E27FC236}">
                <a16:creationId xmlns:a16="http://schemas.microsoft.com/office/drawing/2014/main" id="{C53FC589-3D2D-4A14-837C-14E63ACEC08E}"/>
              </a:ext>
            </a:extLst>
          </p:cNvPr>
          <p:cNvSpPr/>
          <p:nvPr/>
        </p:nvSpPr>
        <p:spPr>
          <a:xfrm>
            <a:off x="4311942" y="3062190"/>
            <a:ext cx="1065407" cy="1418160"/>
          </a:xfrm>
          <a:prstGeom prst="round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it-IT" dirty="0"/>
              <a:t>Master</a:t>
            </a:r>
          </a:p>
        </p:txBody>
      </p:sp>
      <p:sp>
        <p:nvSpPr>
          <p:cNvPr id="36" name="Rettangolo con angoli arrotondati 35">
            <a:extLst>
              <a:ext uri="{FF2B5EF4-FFF2-40B4-BE49-F238E27FC236}">
                <a16:creationId xmlns:a16="http://schemas.microsoft.com/office/drawing/2014/main" id="{6B2F9D2A-64A9-457C-93DE-39F5F1572CFE}"/>
              </a:ext>
            </a:extLst>
          </p:cNvPr>
          <p:cNvSpPr/>
          <p:nvPr/>
        </p:nvSpPr>
        <p:spPr>
          <a:xfrm>
            <a:off x="5976808" y="3062190"/>
            <a:ext cx="1065407" cy="141816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Slave 1</a:t>
            </a:r>
          </a:p>
        </p:txBody>
      </p:sp>
      <p:sp>
        <p:nvSpPr>
          <p:cNvPr id="37" name="Rettangolo con angoli arrotondati 36">
            <a:extLst>
              <a:ext uri="{FF2B5EF4-FFF2-40B4-BE49-F238E27FC236}">
                <a16:creationId xmlns:a16="http://schemas.microsoft.com/office/drawing/2014/main" id="{AAAF1154-2149-464B-9E69-193361205BFC}"/>
              </a:ext>
            </a:extLst>
          </p:cNvPr>
          <p:cNvSpPr/>
          <p:nvPr/>
        </p:nvSpPr>
        <p:spPr>
          <a:xfrm>
            <a:off x="7447147" y="3063976"/>
            <a:ext cx="1065407" cy="141816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Slave 2</a:t>
            </a:r>
          </a:p>
        </p:txBody>
      </p:sp>
      <p:sp>
        <p:nvSpPr>
          <p:cNvPr id="38" name="Rettangolo con angoli arrotondati 37">
            <a:extLst>
              <a:ext uri="{FF2B5EF4-FFF2-40B4-BE49-F238E27FC236}">
                <a16:creationId xmlns:a16="http://schemas.microsoft.com/office/drawing/2014/main" id="{1741FD68-51E7-4D08-AFB5-B8FC73E1E59E}"/>
              </a:ext>
            </a:extLst>
          </p:cNvPr>
          <p:cNvSpPr/>
          <p:nvPr/>
        </p:nvSpPr>
        <p:spPr>
          <a:xfrm>
            <a:off x="9749919" y="3062190"/>
            <a:ext cx="1065407" cy="141816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Slave n</a:t>
            </a:r>
          </a:p>
        </p:txBody>
      </p:sp>
      <p:sp>
        <p:nvSpPr>
          <p:cNvPr id="39" name="Rettangolo 38">
            <a:extLst>
              <a:ext uri="{FF2B5EF4-FFF2-40B4-BE49-F238E27FC236}">
                <a16:creationId xmlns:a16="http://schemas.microsoft.com/office/drawing/2014/main" id="{E86DEED5-3DD0-418D-BB98-F50FCE413F8F}"/>
              </a:ext>
            </a:extLst>
          </p:cNvPr>
          <p:cNvSpPr/>
          <p:nvPr/>
        </p:nvSpPr>
        <p:spPr>
          <a:xfrm>
            <a:off x="6509511" y="5048910"/>
            <a:ext cx="1468073" cy="4446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t>MQTT</a:t>
            </a:r>
          </a:p>
        </p:txBody>
      </p:sp>
      <p:cxnSp>
        <p:nvCxnSpPr>
          <p:cNvPr id="41" name="Connettore 2 40">
            <a:extLst>
              <a:ext uri="{FF2B5EF4-FFF2-40B4-BE49-F238E27FC236}">
                <a16:creationId xmlns:a16="http://schemas.microsoft.com/office/drawing/2014/main" id="{FB56309F-64FC-495A-AD1E-DEC5740CD553}"/>
              </a:ext>
            </a:extLst>
          </p:cNvPr>
          <p:cNvCxnSpPr>
            <a:cxnSpLocks/>
            <a:endCxn id="39" idx="1"/>
          </p:cNvCxnSpPr>
          <p:nvPr/>
        </p:nvCxnSpPr>
        <p:spPr>
          <a:xfrm>
            <a:off x="5310231" y="4480350"/>
            <a:ext cx="1199280" cy="790869"/>
          </a:xfrm>
          <a:prstGeom prst="straightConnector1">
            <a:avLst/>
          </a:prstGeom>
          <a:ln>
            <a:solidFill>
              <a:srgbClr val="FFC0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2" name="Connettore 2 41">
            <a:extLst>
              <a:ext uri="{FF2B5EF4-FFF2-40B4-BE49-F238E27FC236}">
                <a16:creationId xmlns:a16="http://schemas.microsoft.com/office/drawing/2014/main" id="{21193871-FC5C-4F25-A66A-F7CD4CED33D9}"/>
              </a:ext>
            </a:extLst>
          </p:cNvPr>
          <p:cNvCxnSpPr>
            <a:cxnSpLocks/>
            <a:endCxn id="39" idx="0"/>
          </p:cNvCxnSpPr>
          <p:nvPr/>
        </p:nvCxnSpPr>
        <p:spPr>
          <a:xfrm>
            <a:off x="6788092" y="4555222"/>
            <a:ext cx="455456" cy="493688"/>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Connettore 2 45">
            <a:extLst>
              <a:ext uri="{FF2B5EF4-FFF2-40B4-BE49-F238E27FC236}">
                <a16:creationId xmlns:a16="http://schemas.microsoft.com/office/drawing/2014/main" id="{1597FB8B-788B-438E-B409-C05A6F344FE1}"/>
              </a:ext>
            </a:extLst>
          </p:cNvPr>
          <p:cNvCxnSpPr>
            <a:cxnSpLocks/>
            <a:endCxn id="39" idx="0"/>
          </p:cNvCxnSpPr>
          <p:nvPr/>
        </p:nvCxnSpPr>
        <p:spPr>
          <a:xfrm flipH="1">
            <a:off x="7243548" y="4555222"/>
            <a:ext cx="625328" cy="493688"/>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9" name="Connettore 2 48">
            <a:extLst>
              <a:ext uri="{FF2B5EF4-FFF2-40B4-BE49-F238E27FC236}">
                <a16:creationId xmlns:a16="http://schemas.microsoft.com/office/drawing/2014/main" id="{4B4B5EC7-514B-4D54-80DC-46E6E685E8DD}"/>
              </a:ext>
            </a:extLst>
          </p:cNvPr>
          <p:cNvCxnSpPr>
            <a:cxnSpLocks/>
            <a:endCxn id="39" idx="3"/>
          </p:cNvCxnSpPr>
          <p:nvPr/>
        </p:nvCxnSpPr>
        <p:spPr>
          <a:xfrm flipH="1">
            <a:off x="7977584" y="4555222"/>
            <a:ext cx="2173096" cy="715997"/>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5" name="Rettangolo 54">
            <a:extLst>
              <a:ext uri="{FF2B5EF4-FFF2-40B4-BE49-F238E27FC236}">
                <a16:creationId xmlns:a16="http://schemas.microsoft.com/office/drawing/2014/main" id="{53F7013B-B969-4CE8-B0B0-3C9A400DF954}"/>
              </a:ext>
            </a:extLst>
          </p:cNvPr>
          <p:cNvSpPr/>
          <p:nvPr/>
        </p:nvSpPr>
        <p:spPr>
          <a:xfrm>
            <a:off x="4110608" y="5186076"/>
            <a:ext cx="1468073" cy="4446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t>SQL DB</a:t>
            </a:r>
          </a:p>
        </p:txBody>
      </p:sp>
      <p:sp>
        <p:nvSpPr>
          <p:cNvPr id="56" name="Rettangolo 55">
            <a:extLst>
              <a:ext uri="{FF2B5EF4-FFF2-40B4-BE49-F238E27FC236}">
                <a16:creationId xmlns:a16="http://schemas.microsoft.com/office/drawing/2014/main" id="{A44AC484-48B1-4C53-8B28-C92512763561}"/>
              </a:ext>
            </a:extLst>
          </p:cNvPr>
          <p:cNvSpPr/>
          <p:nvPr/>
        </p:nvSpPr>
        <p:spPr>
          <a:xfrm>
            <a:off x="4114456" y="5798898"/>
            <a:ext cx="1468073" cy="4446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t>INFLUX DB</a:t>
            </a:r>
          </a:p>
        </p:txBody>
      </p:sp>
      <p:cxnSp>
        <p:nvCxnSpPr>
          <p:cNvPr id="57" name="Connettore 2 56">
            <a:extLst>
              <a:ext uri="{FF2B5EF4-FFF2-40B4-BE49-F238E27FC236}">
                <a16:creationId xmlns:a16="http://schemas.microsoft.com/office/drawing/2014/main" id="{F5265FA4-31CC-4416-8552-769A14C52A3D}"/>
              </a:ext>
            </a:extLst>
          </p:cNvPr>
          <p:cNvCxnSpPr>
            <a:cxnSpLocks/>
            <a:endCxn id="55" idx="0"/>
          </p:cNvCxnSpPr>
          <p:nvPr/>
        </p:nvCxnSpPr>
        <p:spPr>
          <a:xfrm flipH="1">
            <a:off x="4844645" y="4495866"/>
            <a:ext cx="26288" cy="690210"/>
          </a:xfrm>
          <a:prstGeom prst="straightConnector1">
            <a:avLst/>
          </a:prstGeom>
          <a:ln>
            <a:solidFill>
              <a:srgbClr val="FFC0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60" name="Connettore 2 59">
            <a:extLst>
              <a:ext uri="{FF2B5EF4-FFF2-40B4-BE49-F238E27FC236}">
                <a16:creationId xmlns:a16="http://schemas.microsoft.com/office/drawing/2014/main" id="{C21CB21E-1EB1-414F-B871-EF21F6F6BA1D}"/>
              </a:ext>
            </a:extLst>
          </p:cNvPr>
          <p:cNvCxnSpPr>
            <a:cxnSpLocks/>
            <a:endCxn id="56" idx="1"/>
          </p:cNvCxnSpPr>
          <p:nvPr/>
        </p:nvCxnSpPr>
        <p:spPr>
          <a:xfrm rot="5400000">
            <a:off x="3682051" y="4936469"/>
            <a:ext cx="1517144" cy="652333"/>
          </a:xfrm>
          <a:prstGeom prst="curvedConnector4">
            <a:avLst>
              <a:gd name="adj1" fmla="val 34932"/>
              <a:gd name="adj2" fmla="val 135043"/>
            </a:avLst>
          </a:prstGeom>
          <a:ln>
            <a:solidFill>
              <a:srgbClr val="FFC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 name="CasellaDiTesto 3">
            <a:extLst>
              <a:ext uri="{FF2B5EF4-FFF2-40B4-BE49-F238E27FC236}">
                <a16:creationId xmlns:a16="http://schemas.microsoft.com/office/drawing/2014/main" id="{28211839-F001-4924-8CA6-A8A4169C403E}"/>
              </a:ext>
            </a:extLst>
          </p:cNvPr>
          <p:cNvSpPr txBox="1"/>
          <p:nvPr/>
        </p:nvSpPr>
        <p:spPr>
          <a:xfrm>
            <a:off x="4907217" y="6207017"/>
            <a:ext cx="1291902" cy="261610"/>
          </a:xfrm>
          <a:prstGeom prst="rect">
            <a:avLst/>
          </a:prstGeom>
          <a:noFill/>
        </p:spPr>
        <p:txBody>
          <a:bodyPr wrap="square" rtlCol="0">
            <a:spAutoFit/>
          </a:bodyPr>
          <a:lstStyle/>
          <a:p>
            <a:r>
              <a:rPr lang="it-IT" sz="1100" dirty="0"/>
              <a:t>Optional</a:t>
            </a:r>
          </a:p>
        </p:txBody>
      </p:sp>
      <p:pic>
        <p:nvPicPr>
          <p:cNvPr id="5" name="Immagine 4">
            <a:extLst>
              <a:ext uri="{FF2B5EF4-FFF2-40B4-BE49-F238E27FC236}">
                <a16:creationId xmlns:a16="http://schemas.microsoft.com/office/drawing/2014/main" id="{FA705F62-3D29-4580-A38A-0AD51EC2B4F7}"/>
              </a:ext>
            </a:extLst>
          </p:cNvPr>
          <p:cNvPicPr>
            <a:picLocks noChangeAspect="1"/>
          </p:cNvPicPr>
          <p:nvPr/>
        </p:nvPicPr>
        <p:blipFill>
          <a:blip r:embed="rId2"/>
          <a:stretch>
            <a:fillRect/>
          </a:stretch>
        </p:blipFill>
        <p:spPr>
          <a:xfrm>
            <a:off x="672466" y="4232881"/>
            <a:ext cx="2530092" cy="1944949"/>
          </a:xfrm>
          <a:prstGeom prst="rect">
            <a:avLst/>
          </a:prstGeom>
          <a:ln>
            <a:noFill/>
          </a:ln>
          <a:effectLst>
            <a:outerShdw blurRad="292100" dist="139700" dir="2700000" algn="tl" rotWithShape="0">
              <a:srgbClr val="333333">
                <a:alpha val="65000"/>
              </a:srgbClr>
            </a:outerShdw>
          </a:effectLst>
        </p:spPr>
      </p:pic>
      <p:sp>
        <p:nvSpPr>
          <p:cNvPr id="27" name="CasellaDiTesto 26">
            <a:extLst>
              <a:ext uri="{FF2B5EF4-FFF2-40B4-BE49-F238E27FC236}">
                <a16:creationId xmlns:a16="http://schemas.microsoft.com/office/drawing/2014/main" id="{82C929B7-5D8A-47B9-8A74-A43336C7159E}"/>
              </a:ext>
            </a:extLst>
          </p:cNvPr>
          <p:cNvSpPr txBox="1"/>
          <p:nvPr/>
        </p:nvSpPr>
        <p:spPr>
          <a:xfrm>
            <a:off x="2426174" y="6195069"/>
            <a:ext cx="1291902" cy="261610"/>
          </a:xfrm>
          <a:prstGeom prst="rect">
            <a:avLst/>
          </a:prstGeom>
          <a:noFill/>
        </p:spPr>
        <p:txBody>
          <a:bodyPr wrap="square" rtlCol="0">
            <a:spAutoFit/>
          </a:bodyPr>
          <a:lstStyle/>
          <a:p>
            <a:r>
              <a:rPr lang="it-IT" sz="1100" dirty="0"/>
              <a:t>web </a:t>
            </a:r>
            <a:r>
              <a:rPr lang="it-IT" sz="1100" dirty="0" err="1"/>
              <a:t>gui</a:t>
            </a:r>
            <a:endParaRPr lang="it-IT" sz="1100" dirty="0"/>
          </a:p>
        </p:txBody>
      </p:sp>
    </p:spTree>
    <p:extLst>
      <p:ext uri="{BB962C8B-B14F-4D97-AF65-F5344CB8AC3E}">
        <p14:creationId xmlns:p14="http://schemas.microsoft.com/office/powerpoint/2010/main" val="146246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EB78E399-2840-4DAD-BE29-23219DE39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10;&#10;Descrizione generata automaticamente">
            <a:extLst>
              <a:ext uri="{FF2B5EF4-FFF2-40B4-BE49-F238E27FC236}">
                <a16:creationId xmlns:a16="http://schemas.microsoft.com/office/drawing/2014/main" id="{E9B50879-6910-4011-A48F-0B29842A2928}"/>
              </a:ext>
            </a:extLst>
          </p:cNvPr>
          <p:cNvPicPr>
            <a:picLocks noChangeAspect="1"/>
          </p:cNvPicPr>
          <p:nvPr/>
        </p:nvPicPr>
        <p:blipFill>
          <a:blip r:embed="rId2"/>
          <a:stretch>
            <a:fillRect/>
          </a:stretch>
        </p:blipFill>
        <p:spPr>
          <a:xfrm rot="16200000">
            <a:off x="1398549" y="751821"/>
            <a:ext cx="4025373" cy="5367165"/>
          </a:xfrm>
          <a:prstGeom prst="rect">
            <a:avLst/>
          </a:prstGeom>
        </p:spPr>
      </p:pic>
      <p:sp>
        <p:nvSpPr>
          <p:cNvPr id="19" name="Rectangle 13">
            <a:extLst>
              <a:ext uri="{FF2B5EF4-FFF2-40B4-BE49-F238E27FC236}">
                <a16:creationId xmlns:a16="http://schemas.microsoft.com/office/drawing/2014/main" id="{BEA7FE3D-570B-410B-B8D3-1941BE6FE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9450" y="237744"/>
            <a:ext cx="5377853"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20" name="Rectangle 15">
            <a:extLst>
              <a:ext uri="{FF2B5EF4-FFF2-40B4-BE49-F238E27FC236}">
                <a16:creationId xmlns:a16="http://schemas.microsoft.com/office/drawing/2014/main" id="{2A701BFF-7B8D-408D-A224-2C3EAAB44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8615" y="372498"/>
            <a:ext cx="5103934" cy="61130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8A3A7DC-E1D6-42CD-B353-4CAF386682C9}"/>
              </a:ext>
            </a:extLst>
          </p:cNvPr>
          <p:cNvSpPr>
            <a:spLocks noGrp="1"/>
          </p:cNvSpPr>
          <p:nvPr>
            <p:ph type="title"/>
          </p:nvPr>
        </p:nvSpPr>
        <p:spPr>
          <a:xfrm>
            <a:off x="7064082" y="642594"/>
            <a:ext cx="4472921" cy="1371600"/>
          </a:xfrm>
        </p:spPr>
        <p:txBody>
          <a:bodyPr>
            <a:normAutofit/>
          </a:bodyPr>
          <a:lstStyle/>
          <a:p>
            <a:r>
              <a:rPr lang="it-IT" sz="4400"/>
              <a:t>NODE POWER CONSUMPTION</a:t>
            </a:r>
          </a:p>
        </p:txBody>
      </p:sp>
      <p:sp>
        <p:nvSpPr>
          <p:cNvPr id="21" name="Content Placeholder 8">
            <a:extLst>
              <a:ext uri="{FF2B5EF4-FFF2-40B4-BE49-F238E27FC236}">
                <a16:creationId xmlns:a16="http://schemas.microsoft.com/office/drawing/2014/main" id="{EC200908-4F39-4EA2-BEE1-14F62BE6E702}"/>
              </a:ext>
            </a:extLst>
          </p:cNvPr>
          <p:cNvSpPr>
            <a:spLocks noGrp="1"/>
          </p:cNvSpPr>
          <p:nvPr>
            <p:ph idx="1"/>
          </p:nvPr>
        </p:nvSpPr>
        <p:spPr>
          <a:xfrm>
            <a:off x="7064082" y="2103120"/>
            <a:ext cx="4472922" cy="3931920"/>
          </a:xfrm>
        </p:spPr>
        <p:txBody>
          <a:bodyPr>
            <a:normAutofit/>
          </a:bodyPr>
          <a:lstStyle/>
          <a:p>
            <a:r>
              <a:rPr lang="en-US" dirty="0"/>
              <a:t>All those measurements are taken with a digital multimeter.  </a:t>
            </a:r>
          </a:p>
          <a:p>
            <a:endParaRPr lang="en-US" dirty="0"/>
          </a:p>
          <a:p>
            <a:endParaRPr lang="en-US" dirty="0"/>
          </a:p>
        </p:txBody>
      </p:sp>
      <p:graphicFrame>
        <p:nvGraphicFramePr>
          <p:cNvPr id="6" name="Tabella 6">
            <a:extLst>
              <a:ext uri="{FF2B5EF4-FFF2-40B4-BE49-F238E27FC236}">
                <a16:creationId xmlns:a16="http://schemas.microsoft.com/office/drawing/2014/main" id="{8BD29E84-7AC4-4A7E-9EC1-ABF1968EE134}"/>
              </a:ext>
            </a:extLst>
          </p:cNvPr>
          <p:cNvGraphicFramePr>
            <a:graphicFrameLocks noGrp="1"/>
          </p:cNvGraphicFramePr>
          <p:nvPr>
            <p:extLst>
              <p:ext uri="{D42A27DB-BD31-4B8C-83A1-F6EECF244321}">
                <p14:modId xmlns:p14="http://schemas.microsoft.com/office/powerpoint/2010/main" val="4031624742"/>
              </p:ext>
            </p:extLst>
          </p:nvPr>
        </p:nvGraphicFramePr>
        <p:xfrm>
          <a:off x="7064082" y="2919369"/>
          <a:ext cx="4400266" cy="3287511"/>
        </p:xfrm>
        <a:graphic>
          <a:graphicData uri="http://schemas.openxmlformats.org/drawingml/2006/table">
            <a:tbl>
              <a:tblPr firstRow="1" bandRow="1">
                <a:tableStyleId>{5C22544A-7EE6-4342-B048-85BDC9FD1C3A}</a:tableStyleId>
              </a:tblPr>
              <a:tblGrid>
                <a:gridCol w="2200133">
                  <a:extLst>
                    <a:ext uri="{9D8B030D-6E8A-4147-A177-3AD203B41FA5}">
                      <a16:colId xmlns:a16="http://schemas.microsoft.com/office/drawing/2014/main" val="3279046209"/>
                    </a:ext>
                  </a:extLst>
                </a:gridCol>
                <a:gridCol w="2200133">
                  <a:extLst>
                    <a:ext uri="{9D8B030D-6E8A-4147-A177-3AD203B41FA5}">
                      <a16:colId xmlns:a16="http://schemas.microsoft.com/office/drawing/2014/main" val="43151086"/>
                    </a:ext>
                  </a:extLst>
                </a:gridCol>
              </a:tblGrid>
              <a:tr h="1092951">
                <a:tc>
                  <a:txBody>
                    <a:bodyPr/>
                    <a:lstStyle/>
                    <a:p>
                      <a:r>
                        <a:rPr lang="en-GB" noProof="0" dirty="0"/>
                        <a:t>Node 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Durability with a </a:t>
                      </a:r>
                      <a:r>
                        <a:rPr lang="it-IT" b="1" dirty="0"/>
                        <a:t>18650 </a:t>
                      </a:r>
                      <a:r>
                        <a:rPr lang="en-GB" b="1" noProof="0" dirty="0"/>
                        <a:t>battery</a:t>
                      </a:r>
                      <a:r>
                        <a:rPr lang="it-IT" b="1" dirty="0"/>
                        <a:t> (3500 mAh)</a:t>
                      </a:r>
                    </a:p>
                  </a:txBody>
                  <a:tcPr/>
                </a:tc>
                <a:extLst>
                  <a:ext uri="{0D108BD9-81ED-4DB2-BD59-A6C34878D82A}">
                    <a16:rowId xmlns:a16="http://schemas.microsoft.com/office/drawing/2014/main" val="2647700059"/>
                  </a:ext>
                </a:extLst>
              </a:tr>
              <a:tr h="580630">
                <a:tc>
                  <a:txBody>
                    <a:bodyPr/>
                    <a:lstStyle/>
                    <a:p>
                      <a:r>
                        <a:rPr lang="en-GB" noProof="0" dirty="0"/>
                        <a:t>Master node without modules</a:t>
                      </a:r>
                    </a:p>
                  </a:txBody>
                  <a:tcPr/>
                </a:tc>
                <a:tc>
                  <a:txBody>
                    <a:bodyPr/>
                    <a:lstStyle/>
                    <a:p>
                      <a:r>
                        <a:rPr lang="en-GB" noProof="0" dirty="0"/>
                        <a:t>44h</a:t>
                      </a:r>
                    </a:p>
                  </a:txBody>
                  <a:tcPr/>
                </a:tc>
                <a:extLst>
                  <a:ext uri="{0D108BD9-81ED-4DB2-BD59-A6C34878D82A}">
                    <a16:rowId xmlns:a16="http://schemas.microsoft.com/office/drawing/2014/main" val="1146046946"/>
                  </a:ext>
                </a:extLst>
              </a:tr>
              <a:tr h="612618">
                <a:tc>
                  <a:txBody>
                    <a:bodyPr/>
                    <a:lstStyle/>
                    <a:p>
                      <a:r>
                        <a:rPr lang="en-GB" noProof="0" dirty="0"/>
                        <a:t>Slave node no deep sleep</a:t>
                      </a:r>
                    </a:p>
                  </a:txBody>
                  <a:tcPr/>
                </a:tc>
                <a:tc>
                  <a:txBody>
                    <a:bodyPr/>
                    <a:lstStyle/>
                    <a:p>
                      <a:r>
                        <a:rPr lang="en-GB" noProof="0" dirty="0"/>
                        <a:t>58h</a:t>
                      </a:r>
                    </a:p>
                  </a:txBody>
                  <a:tcPr/>
                </a:tc>
                <a:extLst>
                  <a:ext uri="{0D108BD9-81ED-4DB2-BD59-A6C34878D82A}">
                    <a16:rowId xmlns:a16="http://schemas.microsoft.com/office/drawing/2014/main" val="1588287352"/>
                  </a:ext>
                </a:extLst>
              </a:tr>
              <a:tr h="829472">
                <a:tc>
                  <a:txBody>
                    <a:bodyPr/>
                    <a:lstStyle/>
                    <a:p>
                      <a:r>
                        <a:rPr lang="en-GB" noProof="0" dirty="0"/>
                        <a:t>Slave node with deep sleep (once every 8h)</a:t>
                      </a:r>
                    </a:p>
                  </a:txBody>
                  <a:tcPr/>
                </a:tc>
                <a:tc>
                  <a:txBody>
                    <a:bodyPr/>
                    <a:lstStyle/>
                    <a:p>
                      <a:r>
                        <a:rPr lang="en-GB" noProof="0" dirty="0"/>
                        <a:t>4177h = 172d</a:t>
                      </a:r>
                    </a:p>
                  </a:txBody>
                  <a:tcPr/>
                </a:tc>
                <a:extLst>
                  <a:ext uri="{0D108BD9-81ED-4DB2-BD59-A6C34878D82A}">
                    <a16:rowId xmlns:a16="http://schemas.microsoft.com/office/drawing/2014/main" val="1898229689"/>
                  </a:ext>
                </a:extLst>
              </a:tr>
            </a:tbl>
          </a:graphicData>
        </a:graphic>
      </p:graphicFrame>
    </p:spTree>
    <p:extLst>
      <p:ext uri="{BB962C8B-B14F-4D97-AF65-F5344CB8AC3E}">
        <p14:creationId xmlns:p14="http://schemas.microsoft.com/office/powerpoint/2010/main" val="130632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66D49-75FF-4EEE-96F6-002667E1B06C}"/>
              </a:ext>
            </a:extLst>
          </p:cNvPr>
          <p:cNvSpPr txBox="1"/>
          <p:nvPr/>
        </p:nvSpPr>
        <p:spPr>
          <a:xfrm>
            <a:off x="676712" y="2875002"/>
            <a:ext cx="10838576" cy="769441"/>
          </a:xfrm>
          <a:prstGeom prst="rect">
            <a:avLst/>
          </a:prstGeom>
          <a:noFill/>
        </p:spPr>
        <p:txBody>
          <a:bodyPr wrap="square" rtlCol="0">
            <a:spAutoFit/>
          </a:bodyPr>
          <a:lstStyle/>
          <a:p>
            <a:pPr algn="ctr"/>
            <a:r>
              <a:rPr lang="it-IT" sz="4400" dirty="0"/>
              <a:t>SYSTEM IN ACTION</a:t>
            </a:r>
          </a:p>
        </p:txBody>
      </p:sp>
    </p:spTree>
    <p:extLst>
      <p:ext uri="{BB962C8B-B14F-4D97-AF65-F5344CB8AC3E}">
        <p14:creationId xmlns:p14="http://schemas.microsoft.com/office/powerpoint/2010/main" val="351323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1463B9A0-C42E-402C-9AD1-9DAE53361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pic>
        <p:nvPicPr>
          <p:cNvPr id="3" name="2021-05-28_11-08-43" descr="Immagine che contiene testo&#10;&#10;Descrizione generata automaticamente">
            <a:hlinkClick r:id="" action="ppaction://media"/>
            <a:extLst>
              <a:ext uri="{FF2B5EF4-FFF2-40B4-BE49-F238E27FC236}">
                <a16:creationId xmlns:a16="http://schemas.microsoft.com/office/drawing/2014/main" id="{4C547350-B60B-4294-8141-E6E5A2940E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432" t="3836"/>
          <a:stretch/>
        </p:blipFill>
        <p:spPr>
          <a:xfrm>
            <a:off x="2220610" y="1309425"/>
            <a:ext cx="7750779" cy="5077718"/>
          </a:xfrm>
          <a:prstGeom prst="rect">
            <a:avLst/>
          </a:prstGeom>
        </p:spPr>
      </p:pic>
      <p:sp>
        <p:nvSpPr>
          <p:cNvPr id="2" name="CasellaDiTesto 1">
            <a:extLst>
              <a:ext uri="{FF2B5EF4-FFF2-40B4-BE49-F238E27FC236}">
                <a16:creationId xmlns:a16="http://schemas.microsoft.com/office/drawing/2014/main" id="{C8F9B258-4195-44B8-B6CC-C8603FDB0161}"/>
              </a:ext>
            </a:extLst>
          </p:cNvPr>
          <p:cNvSpPr txBox="1"/>
          <p:nvPr/>
        </p:nvSpPr>
        <p:spPr>
          <a:xfrm>
            <a:off x="480969" y="470857"/>
            <a:ext cx="11056690" cy="584775"/>
          </a:xfrm>
          <a:prstGeom prst="rect">
            <a:avLst/>
          </a:prstGeom>
          <a:noFill/>
        </p:spPr>
        <p:txBody>
          <a:bodyPr wrap="square" rtlCol="0">
            <a:spAutoFit/>
          </a:bodyPr>
          <a:lstStyle/>
          <a:p>
            <a:r>
              <a:rPr lang="it-IT" sz="3200" dirty="0"/>
              <a:t>NETWORK PROTOCOL</a:t>
            </a:r>
          </a:p>
        </p:txBody>
      </p:sp>
    </p:spTree>
    <p:extLst>
      <p:ext uri="{BB962C8B-B14F-4D97-AF65-F5344CB8AC3E}">
        <p14:creationId xmlns:p14="http://schemas.microsoft.com/office/powerpoint/2010/main" val="331684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1463B9A0-C42E-402C-9AD1-9DAE53361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CasellaDiTesto 1">
            <a:extLst>
              <a:ext uri="{FF2B5EF4-FFF2-40B4-BE49-F238E27FC236}">
                <a16:creationId xmlns:a16="http://schemas.microsoft.com/office/drawing/2014/main" id="{C8F9B258-4195-44B8-B6CC-C8603FDB0161}"/>
              </a:ext>
            </a:extLst>
          </p:cNvPr>
          <p:cNvSpPr txBox="1"/>
          <p:nvPr/>
        </p:nvSpPr>
        <p:spPr>
          <a:xfrm>
            <a:off x="480969" y="470857"/>
            <a:ext cx="11056690" cy="584775"/>
          </a:xfrm>
          <a:prstGeom prst="rect">
            <a:avLst/>
          </a:prstGeom>
          <a:noFill/>
        </p:spPr>
        <p:txBody>
          <a:bodyPr wrap="square" rtlCol="0">
            <a:spAutoFit/>
          </a:bodyPr>
          <a:lstStyle/>
          <a:p>
            <a:r>
              <a:rPr lang="it-IT" sz="3200" dirty="0"/>
              <a:t>SMART WATER FEATURE</a:t>
            </a:r>
          </a:p>
        </p:txBody>
      </p:sp>
      <p:pic>
        <p:nvPicPr>
          <p:cNvPr id="4" name="2021-06-20_23-57-13">
            <a:hlinkClick r:id="" action="ppaction://media"/>
            <a:extLst>
              <a:ext uri="{FF2B5EF4-FFF2-40B4-BE49-F238E27FC236}">
                <a16:creationId xmlns:a16="http://schemas.microsoft.com/office/drawing/2014/main" id="{B32C7A45-0462-4113-ACB4-D47E5B19D2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691" y="1167446"/>
            <a:ext cx="9126149" cy="5133459"/>
          </a:xfrm>
          <a:prstGeom prst="rect">
            <a:avLst/>
          </a:prstGeom>
        </p:spPr>
      </p:pic>
    </p:spTree>
    <p:extLst>
      <p:ext uri="{BB962C8B-B14F-4D97-AF65-F5344CB8AC3E}">
        <p14:creationId xmlns:p14="http://schemas.microsoft.com/office/powerpoint/2010/main" val="303937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DE4D7B-CEFE-4205-995B-1FAA8A584A22}"/>
              </a:ext>
            </a:extLst>
          </p:cNvPr>
          <p:cNvSpPr>
            <a:spLocks noGrp="1"/>
          </p:cNvSpPr>
          <p:nvPr>
            <p:ph type="title"/>
          </p:nvPr>
        </p:nvSpPr>
        <p:spPr/>
        <p:txBody>
          <a:bodyPr/>
          <a:lstStyle/>
          <a:p>
            <a:r>
              <a:rPr lang="it-IT" dirty="0"/>
              <a:t>Project </a:t>
            </a:r>
            <a:r>
              <a:rPr lang="en-GB" dirty="0"/>
              <a:t>description</a:t>
            </a:r>
            <a:endParaRPr lang="it-IT" dirty="0"/>
          </a:p>
        </p:txBody>
      </p:sp>
      <p:sp>
        <p:nvSpPr>
          <p:cNvPr id="3" name="Segnaposto contenuto 2">
            <a:extLst>
              <a:ext uri="{FF2B5EF4-FFF2-40B4-BE49-F238E27FC236}">
                <a16:creationId xmlns:a16="http://schemas.microsoft.com/office/drawing/2014/main" id="{1159B30C-9519-45FB-94E8-848A39036327}"/>
              </a:ext>
            </a:extLst>
          </p:cNvPr>
          <p:cNvSpPr>
            <a:spLocks noGrp="1"/>
          </p:cNvSpPr>
          <p:nvPr>
            <p:ph idx="1"/>
          </p:nvPr>
        </p:nvSpPr>
        <p:spPr/>
        <p:txBody>
          <a:bodyPr/>
          <a:lstStyle/>
          <a:p>
            <a:r>
              <a:rPr lang="it-IT" dirty="0"/>
              <a:t>Descrizione</a:t>
            </a:r>
          </a:p>
          <a:p>
            <a:r>
              <a:rPr lang="it-IT" dirty="0"/>
              <a:t>Obiettivo</a:t>
            </a:r>
          </a:p>
          <a:p>
            <a:r>
              <a:rPr lang="it-IT"/>
              <a:t>AAAAAAAAAAAAAAAAAAAAAAAAAAAA</a:t>
            </a:r>
            <a:endParaRPr lang="it-IT" dirty="0"/>
          </a:p>
        </p:txBody>
      </p:sp>
    </p:spTree>
    <p:extLst>
      <p:ext uri="{BB962C8B-B14F-4D97-AF65-F5344CB8AC3E}">
        <p14:creationId xmlns:p14="http://schemas.microsoft.com/office/powerpoint/2010/main" val="283636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1463B9A0-C42E-402C-9AD1-9DAE53361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CasellaDiTesto 1">
            <a:extLst>
              <a:ext uri="{FF2B5EF4-FFF2-40B4-BE49-F238E27FC236}">
                <a16:creationId xmlns:a16="http://schemas.microsoft.com/office/drawing/2014/main" id="{C8F9B258-4195-44B8-B6CC-C8603FDB0161}"/>
              </a:ext>
            </a:extLst>
          </p:cNvPr>
          <p:cNvSpPr txBox="1"/>
          <p:nvPr/>
        </p:nvSpPr>
        <p:spPr>
          <a:xfrm>
            <a:off x="480969" y="470857"/>
            <a:ext cx="11056690" cy="584775"/>
          </a:xfrm>
          <a:prstGeom prst="rect">
            <a:avLst/>
          </a:prstGeom>
          <a:noFill/>
        </p:spPr>
        <p:txBody>
          <a:bodyPr wrap="square" rtlCol="0">
            <a:spAutoFit/>
          </a:bodyPr>
          <a:lstStyle/>
          <a:p>
            <a:r>
              <a:rPr lang="it-IT" sz="3200" dirty="0"/>
              <a:t>TELEGRAM MODULE CONTROL</a:t>
            </a:r>
          </a:p>
        </p:txBody>
      </p:sp>
      <p:pic>
        <p:nvPicPr>
          <p:cNvPr id="4" name="2021-06-20_22-59-05">
            <a:hlinkClick r:id="" action="ppaction://media"/>
            <a:extLst>
              <a:ext uri="{FF2B5EF4-FFF2-40B4-BE49-F238E27FC236}">
                <a16:creationId xmlns:a16="http://schemas.microsoft.com/office/drawing/2014/main" id="{C4CFB397-B63B-4B4E-B16C-4F2440C0A6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0583" y="1213011"/>
            <a:ext cx="9333095" cy="5249866"/>
          </a:xfrm>
          <a:prstGeom prst="rect">
            <a:avLst/>
          </a:prstGeom>
        </p:spPr>
      </p:pic>
    </p:spTree>
    <p:extLst>
      <p:ext uri="{BB962C8B-B14F-4D97-AF65-F5344CB8AC3E}">
        <p14:creationId xmlns:p14="http://schemas.microsoft.com/office/powerpoint/2010/main" val="306563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561210-A9E0-4397-9C62-8581E41BA582}"/>
              </a:ext>
            </a:extLst>
          </p:cNvPr>
          <p:cNvSpPr>
            <a:spLocks noGrp="1"/>
          </p:cNvSpPr>
          <p:nvPr>
            <p:ph type="title"/>
          </p:nvPr>
        </p:nvSpPr>
        <p:spPr/>
        <p:txBody>
          <a:bodyPr/>
          <a:lstStyle/>
          <a:p>
            <a:r>
              <a:rPr lang="en-GB" dirty="0"/>
              <a:t>A brief recap</a:t>
            </a:r>
            <a:endParaRPr lang="it-IT" dirty="0"/>
          </a:p>
        </p:txBody>
      </p:sp>
      <p:sp>
        <p:nvSpPr>
          <p:cNvPr id="3" name="CasellaDiTesto 2">
            <a:extLst>
              <a:ext uri="{FF2B5EF4-FFF2-40B4-BE49-F238E27FC236}">
                <a16:creationId xmlns:a16="http://schemas.microsoft.com/office/drawing/2014/main" id="{BA1A8471-D2FB-4641-A01E-6732FB778180}"/>
              </a:ext>
            </a:extLst>
          </p:cNvPr>
          <p:cNvSpPr txBox="1"/>
          <p:nvPr/>
        </p:nvSpPr>
        <p:spPr>
          <a:xfrm>
            <a:off x="1058411" y="1929468"/>
            <a:ext cx="9889222" cy="3970318"/>
          </a:xfrm>
          <a:prstGeom prst="rect">
            <a:avLst/>
          </a:prstGeom>
          <a:noFill/>
        </p:spPr>
        <p:txBody>
          <a:bodyPr wrap="square" rtlCol="0">
            <a:spAutoFit/>
          </a:bodyPr>
          <a:lstStyle/>
          <a:p>
            <a:pPr marL="285750" indent="-285750">
              <a:buFont typeface="Arial" panose="020B0604020202020204" pitchFamily="34" charset="0"/>
              <a:buChar char="•"/>
            </a:pPr>
            <a:r>
              <a:rPr lang="en-GB" dirty="0"/>
              <a:t>This new version of smartgarden introduces an effective modularization of the systems. Now it’s possible to easily create part of the system defining in the main script only the needed modules.</a:t>
            </a:r>
          </a:p>
          <a:p>
            <a:pPr marL="285750" indent="-285750">
              <a:buFont typeface="Arial" panose="020B0604020202020204" pitchFamily="34" charset="0"/>
              <a:buChar char="•"/>
            </a:pPr>
            <a:r>
              <a:rPr lang="en-GB" dirty="0"/>
              <a:t>The master node has a webserver reachable at “smartgarden.local” which provides:</a:t>
            </a:r>
          </a:p>
          <a:p>
            <a:pPr marL="742950" lvl="1" indent="-285750">
              <a:buFont typeface="Arial" panose="020B0604020202020204" pitchFamily="34" charset="0"/>
              <a:buChar char="•"/>
            </a:pPr>
            <a:r>
              <a:rPr lang="en-GB" dirty="0"/>
              <a:t>/: homepage showing sensor values and system reading stats</a:t>
            </a:r>
          </a:p>
          <a:p>
            <a:pPr marL="742950" lvl="1" indent="-285750">
              <a:buFont typeface="Arial" panose="020B0604020202020204" pitchFamily="34" charset="0"/>
              <a:buChar char="•"/>
            </a:pPr>
            <a:r>
              <a:rPr lang="en-GB" dirty="0"/>
              <a:t>/stats: return a JSON with all sensors values </a:t>
            </a:r>
            <a:r>
              <a:rPr lang="en-GB" sz="1100" dirty="0"/>
              <a:t>(light, temp, hum, … )</a:t>
            </a:r>
          </a:p>
          <a:p>
            <a:pPr marL="742950" lvl="1" indent="-285750">
              <a:buFont typeface="Arial" panose="020B0604020202020204" pitchFamily="34" charset="0"/>
              <a:buChar char="•"/>
            </a:pPr>
            <a:r>
              <a:rPr lang="en-GB" dirty="0"/>
              <a:t>/config: return a JSON with all master configs </a:t>
            </a:r>
            <a:r>
              <a:rPr lang="en-GB" sz="1100" dirty="0"/>
              <a:t>(sensorUpdateInterval, systemStastus, moistureTreshold, …)</a:t>
            </a:r>
          </a:p>
          <a:p>
            <a:pPr marL="1200150" lvl="2" indent="-285750">
              <a:buFont typeface="Arial" panose="020B0604020202020204" pitchFamily="34" charset="0"/>
              <a:buChar char="•"/>
            </a:pPr>
            <a:r>
              <a:rPr lang="en-GB" dirty="0"/>
              <a:t>All the config can also be set with a POST request, and also they will be </a:t>
            </a:r>
            <a:r>
              <a:rPr lang="en-GB" u="sng" dirty="0"/>
              <a:t>immediately</a:t>
            </a:r>
            <a:r>
              <a:rPr lang="en-GB" dirty="0"/>
              <a:t> saved into the SQL database. </a:t>
            </a:r>
          </a:p>
          <a:p>
            <a:pPr marL="285750" indent="-285750">
              <a:buFont typeface="Arial" panose="020B0604020202020204" pitchFamily="34" charset="0"/>
              <a:buChar char="•"/>
            </a:pPr>
            <a:r>
              <a:rPr lang="en-GB" dirty="0"/>
              <a:t>The master node uses INFLUX DB for storing the sensor values and SQL DB for storing network topology, configs and alarms. </a:t>
            </a:r>
          </a:p>
          <a:p>
            <a:pPr marL="285750" indent="-285750">
              <a:buFont typeface="Arial" panose="020B0604020202020204" pitchFamily="34" charset="0"/>
              <a:buChar char="•"/>
            </a:pPr>
            <a:r>
              <a:rPr lang="en-GB" dirty="0"/>
              <a:t>The system is almost always available at “smartgarden.local” because if the master node goes down a random slave node became the new master.</a:t>
            </a:r>
          </a:p>
          <a:p>
            <a:pPr marL="285750" indent="-285750">
              <a:buFont typeface="Arial" panose="020B0604020202020204" pitchFamily="34" charset="0"/>
              <a:buChar char="•"/>
            </a:pPr>
            <a:endParaRPr lang="it-IT" b="0" dirty="0">
              <a:solidFill>
                <a:srgbClr val="D4D4D4"/>
              </a:solidFill>
              <a:effectLst/>
              <a:latin typeface="Consolas" panose="020B0609020204030204" pitchFamily="49" charset="0"/>
            </a:endParaRPr>
          </a:p>
        </p:txBody>
      </p:sp>
      <p:sp>
        <p:nvSpPr>
          <p:cNvPr id="4" name="CasellaDiTesto 3">
            <a:extLst>
              <a:ext uri="{FF2B5EF4-FFF2-40B4-BE49-F238E27FC236}">
                <a16:creationId xmlns:a16="http://schemas.microsoft.com/office/drawing/2014/main" id="{04B166D4-2B97-4CE9-81DC-166CE22DA468}"/>
              </a:ext>
            </a:extLst>
          </p:cNvPr>
          <p:cNvSpPr txBox="1"/>
          <p:nvPr/>
        </p:nvSpPr>
        <p:spPr>
          <a:xfrm>
            <a:off x="6400800" y="771787"/>
            <a:ext cx="4387442" cy="369332"/>
          </a:xfrm>
          <a:prstGeom prst="rect">
            <a:avLst/>
          </a:prstGeom>
          <a:noFill/>
        </p:spPr>
        <p:txBody>
          <a:bodyPr wrap="square" rtlCol="0">
            <a:spAutoFit/>
          </a:bodyPr>
          <a:lstStyle/>
          <a:p>
            <a:r>
              <a:rPr lang="it-IT" dirty="0"/>
              <a:t>AAAAAAAAAAAAAAAAAAAA</a:t>
            </a:r>
          </a:p>
        </p:txBody>
      </p:sp>
    </p:spTree>
    <p:extLst>
      <p:ext uri="{BB962C8B-B14F-4D97-AF65-F5344CB8AC3E}">
        <p14:creationId xmlns:p14="http://schemas.microsoft.com/office/powerpoint/2010/main" val="188923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DDC551-1AC3-48E3-B192-EDAA2B130B50}"/>
              </a:ext>
            </a:extLst>
          </p:cNvPr>
          <p:cNvSpPr>
            <a:spLocks noGrp="1"/>
          </p:cNvSpPr>
          <p:nvPr>
            <p:ph type="title"/>
          </p:nvPr>
        </p:nvSpPr>
        <p:spPr/>
        <p:txBody>
          <a:bodyPr/>
          <a:lstStyle/>
          <a:p>
            <a:r>
              <a:rPr lang="it-IT" dirty="0"/>
              <a:t>After </a:t>
            </a:r>
            <a:r>
              <a:rPr lang="en-GB" dirty="0"/>
              <a:t>1</a:t>
            </a:r>
            <a:r>
              <a:rPr lang="en-GB" baseline="30000" dirty="0"/>
              <a:t>st</a:t>
            </a:r>
            <a:r>
              <a:rPr lang="en-GB" dirty="0"/>
              <a:t> assignment</a:t>
            </a:r>
            <a:r>
              <a:rPr lang="it-IT" dirty="0"/>
              <a:t> </a:t>
            </a:r>
          </a:p>
        </p:txBody>
      </p:sp>
      <p:pic>
        <p:nvPicPr>
          <p:cNvPr id="4" name="Segnaposto contenuto 15" descr="Immagine che contiene testo, elettronico&#10;&#10;Descrizione generata automaticamente">
            <a:extLst>
              <a:ext uri="{FF2B5EF4-FFF2-40B4-BE49-F238E27FC236}">
                <a16:creationId xmlns:a16="http://schemas.microsoft.com/office/drawing/2014/main" id="{A633680F-3F75-44D3-A6B5-9A3BA2FCF448}"/>
              </a:ext>
            </a:extLst>
          </p:cNvPr>
          <p:cNvPicPr>
            <a:picLocks noChangeAspect="1"/>
          </p:cNvPicPr>
          <p:nvPr/>
        </p:nvPicPr>
        <p:blipFill>
          <a:blip r:embed="rId2"/>
          <a:stretch>
            <a:fillRect/>
          </a:stretch>
        </p:blipFill>
        <p:spPr>
          <a:xfrm rot="16200000">
            <a:off x="1814369" y="1436654"/>
            <a:ext cx="3838214" cy="5117629"/>
          </a:xfrm>
          <a:prstGeom prst="rect">
            <a:avLst/>
          </a:prstGeom>
          <a:ln>
            <a:noFill/>
          </a:ln>
          <a:effectLst>
            <a:outerShdw blurRad="292100" dist="139700" dir="2700000" algn="tl" rotWithShape="0">
              <a:srgbClr val="333333">
                <a:alpha val="65000"/>
              </a:srgbClr>
            </a:outerShdw>
          </a:effectLst>
        </p:spPr>
      </p:pic>
      <p:pic>
        <p:nvPicPr>
          <p:cNvPr id="5" name="Segnaposto contenuto 11">
            <a:extLst>
              <a:ext uri="{FF2B5EF4-FFF2-40B4-BE49-F238E27FC236}">
                <a16:creationId xmlns:a16="http://schemas.microsoft.com/office/drawing/2014/main" id="{D4C59036-21D6-4F28-9781-4183957EC777}"/>
              </a:ext>
            </a:extLst>
          </p:cNvPr>
          <p:cNvPicPr>
            <a:picLocks noGrp="1" noChangeAspect="1"/>
          </p:cNvPicPr>
          <p:nvPr>
            <p:ph idx="1"/>
          </p:nvPr>
        </p:nvPicPr>
        <p:blipFill>
          <a:blip r:embed="rId3"/>
          <a:stretch>
            <a:fillRect/>
          </a:stretch>
        </p:blipFill>
        <p:spPr>
          <a:xfrm>
            <a:off x="7944227" y="2076363"/>
            <a:ext cx="2878661" cy="3838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502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A710F8-3D86-4553-A73B-9F92EE13F66F}"/>
              </a:ext>
            </a:extLst>
          </p:cNvPr>
          <p:cNvSpPr>
            <a:spLocks noGrp="1"/>
          </p:cNvSpPr>
          <p:nvPr>
            <p:ph type="title"/>
          </p:nvPr>
        </p:nvSpPr>
        <p:spPr/>
        <p:txBody>
          <a:bodyPr/>
          <a:lstStyle/>
          <a:p>
            <a:r>
              <a:rPr lang="en-GB" dirty="0"/>
              <a:t>After 2</a:t>
            </a:r>
            <a:r>
              <a:rPr lang="en-GB" baseline="30000" dirty="0"/>
              <a:t>nd</a:t>
            </a:r>
            <a:r>
              <a:rPr lang="en-GB" dirty="0"/>
              <a:t> assignment</a:t>
            </a:r>
          </a:p>
        </p:txBody>
      </p:sp>
      <p:pic>
        <p:nvPicPr>
          <p:cNvPr id="9" name="Segnaposto contenuto 8" descr="Immagine che contiene testo, circuito, elettronico&#10;&#10;Descrizione generata automaticamente">
            <a:extLst>
              <a:ext uri="{FF2B5EF4-FFF2-40B4-BE49-F238E27FC236}">
                <a16:creationId xmlns:a16="http://schemas.microsoft.com/office/drawing/2014/main" id="{05D05666-D734-4490-A311-482B5E30F6D5}"/>
              </a:ext>
            </a:extLst>
          </p:cNvPr>
          <p:cNvPicPr>
            <a:picLocks noGrp="1" noChangeAspect="1"/>
          </p:cNvPicPr>
          <p:nvPr>
            <p:ph sz="half" idx="2"/>
          </p:nvPr>
        </p:nvPicPr>
        <p:blipFill>
          <a:blip r:embed="rId2"/>
          <a:stretch>
            <a:fillRect/>
          </a:stretch>
        </p:blipFill>
        <p:spPr>
          <a:xfrm>
            <a:off x="2113816" y="1772363"/>
            <a:ext cx="6970464" cy="2379760"/>
          </a:xfrm>
        </p:spPr>
      </p:pic>
      <p:sp>
        <p:nvSpPr>
          <p:cNvPr id="10" name="CasellaDiTesto 9">
            <a:extLst>
              <a:ext uri="{FF2B5EF4-FFF2-40B4-BE49-F238E27FC236}">
                <a16:creationId xmlns:a16="http://schemas.microsoft.com/office/drawing/2014/main" id="{0BA5BDAD-D859-4955-A991-C67035A0F402}"/>
              </a:ext>
            </a:extLst>
          </p:cNvPr>
          <p:cNvSpPr txBox="1"/>
          <p:nvPr/>
        </p:nvSpPr>
        <p:spPr>
          <a:xfrm>
            <a:off x="2332139" y="4278385"/>
            <a:ext cx="2189527" cy="1477328"/>
          </a:xfrm>
          <a:prstGeom prst="rect">
            <a:avLst/>
          </a:prstGeom>
          <a:noFill/>
        </p:spPr>
        <p:txBody>
          <a:bodyPr wrap="square" rtlCol="0">
            <a:spAutoFit/>
          </a:bodyPr>
          <a:lstStyle/>
          <a:p>
            <a:r>
              <a:rPr lang="en-GB" b="1" dirty="0"/>
              <a:t>SM1: </a:t>
            </a:r>
          </a:p>
          <a:p>
            <a:pPr marL="285750" indent="-285750">
              <a:buFont typeface="Arial" panose="020B0604020202020204" pitchFamily="34" charset="0"/>
              <a:buChar char="•"/>
            </a:pPr>
            <a:r>
              <a:rPr lang="en-GB" dirty="0"/>
              <a:t>Led module</a:t>
            </a:r>
          </a:p>
          <a:p>
            <a:pPr marL="285750" indent="-285750">
              <a:buFont typeface="Arial" panose="020B0604020202020204" pitchFamily="34" charset="0"/>
              <a:buChar char="•"/>
            </a:pPr>
            <a:r>
              <a:rPr lang="en-GB" dirty="0"/>
              <a:t>DHT11 module</a:t>
            </a:r>
          </a:p>
          <a:p>
            <a:pPr marL="285750" indent="-285750">
              <a:buFont typeface="Arial" panose="020B0604020202020204" pitchFamily="34" charset="0"/>
              <a:buChar char="•"/>
            </a:pPr>
            <a:r>
              <a:rPr lang="en-GB" dirty="0"/>
              <a:t>BTN module</a:t>
            </a:r>
          </a:p>
          <a:p>
            <a:pPr marL="285750" indent="-285750">
              <a:buFont typeface="Arial" panose="020B0604020202020204" pitchFamily="34" charset="0"/>
              <a:buChar char="•"/>
            </a:pPr>
            <a:r>
              <a:rPr lang="en-GB" dirty="0"/>
              <a:t>light module</a:t>
            </a:r>
          </a:p>
        </p:txBody>
      </p:sp>
      <p:sp>
        <p:nvSpPr>
          <p:cNvPr id="12" name="CasellaDiTesto 11">
            <a:extLst>
              <a:ext uri="{FF2B5EF4-FFF2-40B4-BE49-F238E27FC236}">
                <a16:creationId xmlns:a16="http://schemas.microsoft.com/office/drawing/2014/main" id="{09FF0F90-5747-4385-AAC4-C6CB502C985F}"/>
              </a:ext>
            </a:extLst>
          </p:cNvPr>
          <p:cNvSpPr txBox="1"/>
          <p:nvPr/>
        </p:nvSpPr>
        <p:spPr>
          <a:xfrm>
            <a:off x="4665676" y="4278385"/>
            <a:ext cx="2347520" cy="646331"/>
          </a:xfrm>
          <a:prstGeom prst="rect">
            <a:avLst/>
          </a:prstGeom>
          <a:noFill/>
        </p:spPr>
        <p:txBody>
          <a:bodyPr wrap="square" rtlCol="0">
            <a:spAutoFit/>
          </a:bodyPr>
          <a:lstStyle/>
          <a:p>
            <a:r>
              <a:rPr lang="en-GB" b="1" dirty="0"/>
              <a:t>SM2: </a:t>
            </a:r>
          </a:p>
          <a:p>
            <a:pPr marL="285750" indent="-285750">
              <a:buFont typeface="Arial" panose="020B0604020202020204" pitchFamily="34" charset="0"/>
              <a:buChar char="•"/>
            </a:pPr>
            <a:r>
              <a:rPr lang="en-GB" dirty="0"/>
              <a:t>Moisture module</a:t>
            </a:r>
          </a:p>
        </p:txBody>
      </p:sp>
      <p:sp>
        <p:nvSpPr>
          <p:cNvPr id="13" name="CasellaDiTesto 12">
            <a:extLst>
              <a:ext uri="{FF2B5EF4-FFF2-40B4-BE49-F238E27FC236}">
                <a16:creationId xmlns:a16="http://schemas.microsoft.com/office/drawing/2014/main" id="{CD67DBFA-860F-4824-9396-437B29F3054A}"/>
              </a:ext>
            </a:extLst>
          </p:cNvPr>
          <p:cNvSpPr txBox="1"/>
          <p:nvPr/>
        </p:nvSpPr>
        <p:spPr>
          <a:xfrm>
            <a:off x="7013196" y="4278384"/>
            <a:ext cx="2347520" cy="646331"/>
          </a:xfrm>
          <a:prstGeom prst="rect">
            <a:avLst/>
          </a:prstGeom>
          <a:noFill/>
        </p:spPr>
        <p:txBody>
          <a:bodyPr wrap="square" rtlCol="0">
            <a:spAutoFit/>
          </a:bodyPr>
          <a:lstStyle/>
          <a:p>
            <a:r>
              <a:rPr lang="en-GB" b="1" dirty="0"/>
              <a:t>SM3: </a:t>
            </a:r>
          </a:p>
          <a:p>
            <a:pPr marL="285750" indent="-285750">
              <a:buFont typeface="Arial" panose="020B0604020202020204" pitchFamily="34" charset="0"/>
              <a:buChar char="•"/>
            </a:pPr>
            <a:r>
              <a:rPr lang="en-GB" dirty="0"/>
              <a:t>Water module</a:t>
            </a:r>
          </a:p>
        </p:txBody>
      </p:sp>
    </p:spTree>
    <p:extLst>
      <p:ext uri="{BB962C8B-B14F-4D97-AF65-F5344CB8AC3E}">
        <p14:creationId xmlns:p14="http://schemas.microsoft.com/office/powerpoint/2010/main" val="55453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DDC551-1AC3-48E3-B192-EDAA2B130B50}"/>
              </a:ext>
            </a:extLst>
          </p:cNvPr>
          <p:cNvSpPr>
            <a:spLocks noGrp="1"/>
          </p:cNvSpPr>
          <p:nvPr>
            <p:ph type="title"/>
          </p:nvPr>
        </p:nvSpPr>
        <p:spPr/>
        <p:txBody>
          <a:bodyPr/>
          <a:lstStyle/>
          <a:p>
            <a:r>
              <a:rPr lang="en-GB" dirty="0"/>
              <a:t>Previous</a:t>
            </a:r>
            <a:r>
              <a:rPr lang="it-IT" dirty="0"/>
              <a:t> </a:t>
            </a:r>
            <a:r>
              <a:rPr lang="en-GB" dirty="0"/>
              <a:t>schema</a:t>
            </a:r>
            <a:r>
              <a:rPr lang="it-IT" dirty="0"/>
              <a:t>	</a:t>
            </a:r>
          </a:p>
        </p:txBody>
      </p:sp>
      <p:pic>
        <p:nvPicPr>
          <p:cNvPr id="8" name="Segnaposto contenuto 7">
            <a:extLst>
              <a:ext uri="{FF2B5EF4-FFF2-40B4-BE49-F238E27FC236}">
                <a16:creationId xmlns:a16="http://schemas.microsoft.com/office/drawing/2014/main" id="{BDFB126D-FF4A-4649-9843-8E3514416E33}"/>
              </a:ext>
            </a:extLst>
          </p:cNvPr>
          <p:cNvPicPr>
            <a:picLocks noGrp="1" noChangeAspect="1"/>
          </p:cNvPicPr>
          <p:nvPr>
            <p:ph idx="1"/>
          </p:nvPr>
        </p:nvPicPr>
        <p:blipFill>
          <a:blip r:embed="rId2"/>
          <a:stretch>
            <a:fillRect/>
          </a:stretch>
        </p:blipFill>
        <p:spPr>
          <a:xfrm>
            <a:off x="742187" y="2735244"/>
            <a:ext cx="4931105" cy="2184578"/>
          </a:xfrm>
        </p:spPr>
      </p:pic>
      <p:pic>
        <p:nvPicPr>
          <p:cNvPr id="4" name="Segnaposto contenuto 5">
            <a:extLst>
              <a:ext uri="{FF2B5EF4-FFF2-40B4-BE49-F238E27FC236}">
                <a16:creationId xmlns:a16="http://schemas.microsoft.com/office/drawing/2014/main" id="{3951288E-5A7E-45C9-82F2-B5657DE4D36C}"/>
              </a:ext>
            </a:extLst>
          </p:cNvPr>
          <p:cNvPicPr>
            <a:picLocks noChangeAspect="1"/>
          </p:cNvPicPr>
          <p:nvPr/>
        </p:nvPicPr>
        <p:blipFill rotWithShape="1">
          <a:blip r:embed="rId3"/>
          <a:srcRect r="22670"/>
          <a:stretch/>
        </p:blipFill>
        <p:spPr>
          <a:xfrm>
            <a:off x="6913707" y="1643461"/>
            <a:ext cx="4536106" cy="4267476"/>
          </a:xfrm>
          <a:prstGeom prst="rect">
            <a:avLst/>
          </a:prstGeom>
        </p:spPr>
      </p:pic>
      <p:sp>
        <p:nvSpPr>
          <p:cNvPr id="3" name="CasellaDiTesto 2">
            <a:extLst>
              <a:ext uri="{FF2B5EF4-FFF2-40B4-BE49-F238E27FC236}">
                <a16:creationId xmlns:a16="http://schemas.microsoft.com/office/drawing/2014/main" id="{C0FABFF5-B3DF-4CCC-B7CA-E8201608D653}"/>
              </a:ext>
            </a:extLst>
          </p:cNvPr>
          <p:cNvSpPr txBox="1"/>
          <p:nvPr/>
        </p:nvSpPr>
        <p:spPr>
          <a:xfrm>
            <a:off x="2223199" y="4986934"/>
            <a:ext cx="1969079" cy="276999"/>
          </a:xfrm>
          <a:prstGeom prst="rect">
            <a:avLst/>
          </a:prstGeom>
          <a:noFill/>
        </p:spPr>
        <p:txBody>
          <a:bodyPr wrap="square" rtlCol="0">
            <a:spAutoFit/>
          </a:bodyPr>
          <a:lstStyle/>
          <a:p>
            <a:r>
              <a:rPr lang="en-GB" sz="1200" dirty="0"/>
              <a:t>1</a:t>
            </a:r>
            <a:r>
              <a:rPr lang="en-GB" sz="1200" baseline="30000" dirty="0"/>
              <a:t>st</a:t>
            </a:r>
            <a:r>
              <a:rPr lang="en-GB" sz="1200" dirty="0"/>
              <a:t> assignment schema</a:t>
            </a:r>
          </a:p>
        </p:txBody>
      </p:sp>
      <p:sp>
        <p:nvSpPr>
          <p:cNvPr id="6" name="CasellaDiTesto 5">
            <a:extLst>
              <a:ext uri="{FF2B5EF4-FFF2-40B4-BE49-F238E27FC236}">
                <a16:creationId xmlns:a16="http://schemas.microsoft.com/office/drawing/2014/main" id="{6DC4BA90-A485-4F06-82ED-4F26A01F2EEF}"/>
              </a:ext>
            </a:extLst>
          </p:cNvPr>
          <p:cNvSpPr txBox="1"/>
          <p:nvPr/>
        </p:nvSpPr>
        <p:spPr>
          <a:xfrm>
            <a:off x="8197220" y="5961271"/>
            <a:ext cx="1969079" cy="276999"/>
          </a:xfrm>
          <a:prstGeom prst="rect">
            <a:avLst/>
          </a:prstGeom>
          <a:noFill/>
        </p:spPr>
        <p:txBody>
          <a:bodyPr wrap="square" rtlCol="0">
            <a:spAutoFit/>
          </a:bodyPr>
          <a:lstStyle/>
          <a:p>
            <a:r>
              <a:rPr lang="en-GB" sz="1200" dirty="0"/>
              <a:t>2</a:t>
            </a:r>
            <a:r>
              <a:rPr lang="en-GB" sz="1200" baseline="30000" dirty="0"/>
              <a:t>nd</a:t>
            </a:r>
            <a:r>
              <a:rPr lang="en-GB" sz="1200" dirty="0"/>
              <a:t> assignment schema</a:t>
            </a:r>
          </a:p>
        </p:txBody>
      </p:sp>
    </p:spTree>
    <p:extLst>
      <p:ext uri="{BB962C8B-B14F-4D97-AF65-F5344CB8AC3E}">
        <p14:creationId xmlns:p14="http://schemas.microsoft.com/office/powerpoint/2010/main" val="355834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66D49-75FF-4EEE-96F6-002667E1B06C}"/>
              </a:ext>
            </a:extLst>
          </p:cNvPr>
          <p:cNvSpPr txBox="1"/>
          <p:nvPr/>
        </p:nvSpPr>
        <p:spPr>
          <a:xfrm>
            <a:off x="676712" y="2875002"/>
            <a:ext cx="10838576" cy="1107996"/>
          </a:xfrm>
          <a:prstGeom prst="rect">
            <a:avLst/>
          </a:prstGeom>
          <a:noFill/>
        </p:spPr>
        <p:txBody>
          <a:bodyPr wrap="square" rtlCol="0">
            <a:spAutoFit/>
          </a:bodyPr>
          <a:lstStyle/>
          <a:p>
            <a:pPr algn="ctr"/>
            <a:r>
              <a:rPr lang="it-IT" sz="6600" dirty="0"/>
              <a:t>SENSORS &amp; MODULES</a:t>
            </a:r>
            <a:endParaRPr lang="it-IT" sz="3600" dirty="0"/>
          </a:p>
        </p:txBody>
      </p:sp>
    </p:spTree>
    <p:extLst>
      <p:ext uri="{BB962C8B-B14F-4D97-AF65-F5344CB8AC3E}">
        <p14:creationId xmlns:p14="http://schemas.microsoft.com/office/powerpoint/2010/main" val="289381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D53331-F61F-4CE3-BC9B-DA8480276E2A}"/>
              </a:ext>
            </a:extLst>
          </p:cNvPr>
          <p:cNvSpPr>
            <a:spLocks noGrp="1"/>
          </p:cNvSpPr>
          <p:nvPr>
            <p:ph type="title"/>
          </p:nvPr>
        </p:nvSpPr>
        <p:spPr/>
        <p:txBody>
          <a:bodyPr/>
          <a:lstStyle/>
          <a:p>
            <a:r>
              <a:rPr lang="en-GB"/>
              <a:t>Sensor types</a:t>
            </a:r>
          </a:p>
        </p:txBody>
      </p:sp>
      <p:sp>
        <p:nvSpPr>
          <p:cNvPr id="3" name="Segnaposto testo 2">
            <a:extLst>
              <a:ext uri="{FF2B5EF4-FFF2-40B4-BE49-F238E27FC236}">
                <a16:creationId xmlns:a16="http://schemas.microsoft.com/office/drawing/2014/main" id="{E50A4AD9-4E40-44AE-BC45-9C33DBEEB6A1}"/>
              </a:ext>
            </a:extLst>
          </p:cNvPr>
          <p:cNvSpPr>
            <a:spLocks noGrp="1"/>
          </p:cNvSpPr>
          <p:nvPr>
            <p:ph type="body" idx="1"/>
          </p:nvPr>
        </p:nvSpPr>
        <p:spPr/>
        <p:txBody>
          <a:bodyPr/>
          <a:lstStyle/>
          <a:p>
            <a:r>
              <a:rPr lang="en-GB" dirty="0"/>
              <a:t>Read Only Sensor</a:t>
            </a:r>
          </a:p>
        </p:txBody>
      </p:sp>
      <p:sp>
        <p:nvSpPr>
          <p:cNvPr id="4" name="Segnaposto contenuto 3">
            <a:extLst>
              <a:ext uri="{FF2B5EF4-FFF2-40B4-BE49-F238E27FC236}">
                <a16:creationId xmlns:a16="http://schemas.microsoft.com/office/drawing/2014/main" id="{FA171C17-7BDD-4174-BC0D-1C7329F4FC0E}"/>
              </a:ext>
            </a:extLst>
          </p:cNvPr>
          <p:cNvSpPr>
            <a:spLocks noGrp="1"/>
          </p:cNvSpPr>
          <p:nvPr>
            <p:ph sz="half" idx="2"/>
          </p:nvPr>
        </p:nvSpPr>
        <p:spPr/>
        <p:txBody>
          <a:bodyPr/>
          <a:lstStyle/>
          <a:p>
            <a:r>
              <a:rPr lang="en-GB" dirty="0"/>
              <a:t>Sensor value logged every 5 seconds and pushed into the appropriate topic.</a:t>
            </a:r>
          </a:p>
          <a:p>
            <a:r>
              <a:rPr lang="en-GB" dirty="0"/>
              <a:t>Reads from read only sensor can be disabled. </a:t>
            </a:r>
          </a:p>
          <a:p>
            <a:pPr marL="0" indent="0">
              <a:buNone/>
            </a:pPr>
            <a:endParaRPr lang="en-GB" dirty="0"/>
          </a:p>
          <a:p>
            <a:endParaRPr lang="en-GB" dirty="0"/>
          </a:p>
          <a:p>
            <a:endParaRPr lang="en-GB" dirty="0"/>
          </a:p>
        </p:txBody>
      </p:sp>
      <p:sp>
        <p:nvSpPr>
          <p:cNvPr id="5" name="Segnaposto testo 4">
            <a:extLst>
              <a:ext uri="{FF2B5EF4-FFF2-40B4-BE49-F238E27FC236}">
                <a16:creationId xmlns:a16="http://schemas.microsoft.com/office/drawing/2014/main" id="{9503B289-6E90-41C7-AD45-538D9277E0B6}"/>
              </a:ext>
            </a:extLst>
          </p:cNvPr>
          <p:cNvSpPr>
            <a:spLocks noGrp="1"/>
          </p:cNvSpPr>
          <p:nvPr>
            <p:ph type="body" sz="quarter" idx="3"/>
          </p:nvPr>
        </p:nvSpPr>
        <p:spPr/>
        <p:txBody>
          <a:bodyPr/>
          <a:lstStyle/>
          <a:p>
            <a:r>
              <a:rPr lang="it-IT" dirty="0"/>
              <a:t>Input Sensor</a:t>
            </a:r>
          </a:p>
        </p:txBody>
      </p:sp>
      <p:sp>
        <p:nvSpPr>
          <p:cNvPr id="6" name="Segnaposto contenuto 5">
            <a:extLst>
              <a:ext uri="{FF2B5EF4-FFF2-40B4-BE49-F238E27FC236}">
                <a16:creationId xmlns:a16="http://schemas.microsoft.com/office/drawing/2014/main" id="{8BEEA3C9-1BED-47E3-901A-41EB9C96B59B}"/>
              </a:ext>
            </a:extLst>
          </p:cNvPr>
          <p:cNvSpPr>
            <a:spLocks noGrp="1"/>
          </p:cNvSpPr>
          <p:nvPr>
            <p:ph sz="quarter" idx="4"/>
          </p:nvPr>
        </p:nvSpPr>
        <p:spPr/>
        <p:txBody>
          <a:bodyPr/>
          <a:lstStyle/>
          <a:p>
            <a:r>
              <a:rPr lang="en-GB" dirty="0"/>
              <a:t>Sensor value logged every times an event occurs (e.g. button press).</a:t>
            </a:r>
          </a:p>
          <a:p>
            <a:r>
              <a:rPr lang="en-GB" dirty="0"/>
              <a:t>Reads from input sensor cannot be disabled. </a:t>
            </a:r>
          </a:p>
          <a:p>
            <a:endParaRPr lang="it-IT" dirty="0"/>
          </a:p>
        </p:txBody>
      </p:sp>
      <p:sp>
        <p:nvSpPr>
          <p:cNvPr id="7" name="Rettangolo 6">
            <a:extLst>
              <a:ext uri="{FF2B5EF4-FFF2-40B4-BE49-F238E27FC236}">
                <a16:creationId xmlns:a16="http://schemas.microsoft.com/office/drawing/2014/main" id="{077A4B86-B12D-4073-8C3D-D13CE9E0D194}"/>
              </a:ext>
            </a:extLst>
          </p:cNvPr>
          <p:cNvSpPr/>
          <p:nvPr/>
        </p:nvSpPr>
        <p:spPr>
          <a:xfrm>
            <a:off x="1726720" y="4351068"/>
            <a:ext cx="4098008" cy="1502204"/>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285750" indent="-285750">
              <a:buFont typeface="Arial" panose="020B0604020202020204" pitchFamily="34" charset="0"/>
              <a:buChar char="•"/>
            </a:pPr>
            <a:r>
              <a:rPr lang="en-GB" b="1" dirty="0"/>
              <a:t>Photoresistor</a:t>
            </a:r>
          </a:p>
          <a:p>
            <a:pPr marL="285750" indent="-285750">
              <a:buFont typeface="Arial" panose="020B0604020202020204" pitchFamily="34" charset="0"/>
              <a:buChar char="•"/>
            </a:pPr>
            <a:r>
              <a:rPr lang="en-GB" b="1" dirty="0"/>
              <a:t>Weather sensor (Weather API)</a:t>
            </a:r>
          </a:p>
          <a:p>
            <a:pPr marL="285750" indent="-285750">
              <a:buFont typeface="Arial" panose="020B0604020202020204" pitchFamily="34" charset="0"/>
              <a:buChar char="•"/>
            </a:pPr>
            <a:r>
              <a:rPr lang="en-GB" b="1" dirty="0"/>
              <a:t>Moisture sensor</a:t>
            </a:r>
          </a:p>
          <a:p>
            <a:pPr marL="285750" indent="-285750">
              <a:buFont typeface="Arial" panose="020B0604020202020204" pitchFamily="34" charset="0"/>
              <a:buChar char="•"/>
            </a:pPr>
            <a:r>
              <a:rPr lang="en-GB" b="1" dirty="0"/>
              <a:t>DHT11</a:t>
            </a:r>
          </a:p>
          <a:p>
            <a:pPr marL="285750" indent="-285750">
              <a:buFont typeface="Arial" panose="020B0604020202020204" pitchFamily="34" charset="0"/>
              <a:buChar char="•"/>
            </a:pPr>
            <a:r>
              <a:rPr lang="en-GB" b="1" dirty="0"/>
              <a:t>Water tank level</a:t>
            </a:r>
          </a:p>
        </p:txBody>
      </p:sp>
      <p:sp>
        <p:nvSpPr>
          <p:cNvPr id="8" name="Rettangolo 7">
            <a:extLst>
              <a:ext uri="{FF2B5EF4-FFF2-40B4-BE49-F238E27FC236}">
                <a16:creationId xmlns:a16="http://schemas.microsoft.com/office/drawing/2014/main" id="{3F9BCC1D-4B6A-4D80-83E2-EB5167794097}"/>
              </a:ext>
            </a:extLst>
          </p:cNvPr>
          <p:cNvSpPr/>
          <p:nvPr/>
        </p:nvSpPr>
        <p:spPr>
          <a:xfrm>
            <a:off x="7024144" y="4351068"/>
            <a:ext cx="4098008" cy="1502204"/>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285750" indent="-285750">
              <a:buFont typeface="Arial" panose="020B0604020202020204" pitchFamily="34" charset="0"/>
              <a:buChar char="•"/>
            </a:pPr>
            <a:r>
              <a:rPr lang="en-GB" b="1" dirty="0"/>
              <a:t>State button</a:t>
            </a:r>
          </a:p>
          <a:p>
            <a:pPr marL="285750" indent="-285750">
              <a:buFont typeface="Arial" panose="020B0604020202020204" pitchFamily="34" charset="0"/>
              <a:buChar char="•"/>
            </a:pPr>
            <a:r>
              <a:rPr lang="en-GB" b="1" dirty="0"/>
              <a:t>Telegram bot</a:t>
            </a:r>
          </a:p>
          <a:p>
            <a:pPr marL="285750" indent="-285750">
              <a:buFont typeface="Arial" panose="020B0604020202020204" pitchFamily="34" charset="0"/>
              <a:buChar char="•"/>
            </a:pPr>
            <a:endParaRPr lang="en-GB" b="1" dirty="0"/>
          </a:p>
        </p:txBody>
      </p:sp>
    </p:spTree>
    <p:extLst>
      <p:ext uri="{BB962C8B-B14F-4D97-AF65-F5344CB8AC3E}">
        <p14:creationId xmlns:p14="http://schemas.microsoft.com/office/powerpoint/2010/main" val="65469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D53331-F61F-4CE3-BC9B-DA8480276E2A}"/>
              </a:ext>
            </a:extLst>
          </p:cNvPr>
          <p:cNvSpPr>
            <a:spLocks noGrp="1"/>
          </p:cNvSpPr>
          <p:nvPr>
            <p:ph type="title"/>
          </p:nvPr>
        </p:nvSpPr>
        <p:spPr/>
        <p:txBody>
          <a:bodyPr/>
          <a:lstStyle/>
          <a:p>
            <a:r>
              <a:rPr lang="en-GB" dirty="0"/>
              <a:t>Modules</a:t>
            </a:r>
          </a:p>
        </p:txBody>
      </p:sp>
      <p:sp>
        <p:nvSpPr>
          <p:cNvPr id="4" name="Segnaposto contenuto 3">
            <a:extLst>
              <a:ext uri="{FF2B5EF4-FFF2-40B4-BE49-F238E27FC236}">
                <a16:creationId xmlns:a16="http://schemas.microsoft.com/office/drawing/2014/main" id="{FA171C17-7BDD-4174-BC0D-1C7329F4FC0E}"/>
              </a:ext>
            </a:extLst>
          </p:cNvPr>
          <p:cNvSpPr>
            <a:spLocks noGrp="1"/>
          </p:cNvSpPr>
          <p:nvPr>
            <p:ph sz="half" idx="2"/>
          </p:nvPr>
        </p:nvSpPr>
        <p:spPr>
          <a:xfrm>
            <a:off x="1072896" y="1761688"/>
            <a:ext cx="10052304" cy="4091584"/>
          </a:xfrm>
        </p:spPr>
        <p:txBody>
          <a:bodyPr>
            <a:normAutofit lnSpcReduction="10000"/>
          </a:bodyPr>
          <a:lstStyle/>
          <a:p>
            <a:pPr marL="0" indent="0">
              <a:buNone/>
            </a:pPr>
            <a:r>
              <a:rPr lang="en-GB" dirty="0"/>
              <a:t>One node can contain multiple modules. List of available modules:  </a:t>
            </a:r>
          </a:p>
          <a:p>
            <a:r>
              <a:rPr lang="en-GB" b="1" u="sng" dirty="0"/>
              <a:t>Button module</a:t>
            </a:r>
            <a:r>
              <a:rPr lang="en-GB" b="1" dirty="0"/>
              <a:t>: </a:t>
            </a:r>
            <a:r>
              <a:rPr lang="en-GB" dirty="0"/>
              <a:t>handle the button and change the system status. </a:t>
            </a:r>
          </a:p>
          <a:p>
            <a:r>
              <a:rPr lang="en-GB" b="1" u="sng" dirty="0"/>
              <a:t>DHT11 module</a:t>
            </a:r>
            <a:r>
              <a:rPr lang="en-GB" b="1" dirty="0"/>
              <a:t>: </a:t>
            </a:r>
            <a:r>
              <a:rPr lang="en-GB" dirty="0"/>
              <a:t>handle the DHT11 sensor. </a:t>
            </a:r>
            <a:endParaRPr lang="en-GB" b="1" dirty="0"/>
          </a:p>
          <a:p>
            <a:r>
              <a:rPr lang="en-GB" b="1" dirty="0"/>
              <a:t>Led module</a:t>
            </a:r>
            <a:r>
              <a:rPr lang="en-GB" dirty="0"/>
              <a:t>: handle the system led that describes the system status. </a:t>
            </a:r>
            <a:endParaRPr lang="en-GB" b="1" dirty="0"/>
          </a:p>
          <a:p>
            <a:r>
              <a:rPr lang="en-GB" b="1" u="sng" dirty="0"/>
              <a:t>Moisture module</a:t>
            </a:r>
            <a:r>
              <a:rPr lang="en-GB" dirty="0"/>
              <a:t>: handle the moisture module. </a:t>
            </a:r>
            <a:endParaRPr lang="en-GB" b="1" dirty="0"/>
          </a:p>
          <a:p>
            <a:r>
              <a:rPr lang="en-GB" b="1" u="sng" dirty="0"/>
              <a:t>Photoresistor module</a:t>
            </a:r>
            <a:r>
              <a:rPr lang="en-GB" dirty="0"/>
              <a:t>: handle the photoresistor sensor. </a:t>
            </a:r>
            <a:endParaRPr lang="en-GB" b="1" dirty="0"/>
          </a:p>
          <a:p>
            <a:r>
              <a:rPr lang="en-GB" b="1" dirty="0"/>
              <a:t>Telegram module</a:t>
            </a:r>
            <a:r>
              <a:rPr lang="en-GB" dirty="0"/>
              <a:t>: handle the interaction with the telegram bot. </a:t>
            </a:r>
            <a:endParaRPr lang="en-GB" b="1" dirty="0"/>
          </a:p>
          <a:p>
            <a:r>
              <a:rPr lang="en-GB" b="1" dirty="0"/>
              <a:t>Water engine module</a:t>
            </a:r>
            <a:r>
              <a:rPr lang="en-GB" dirty="0"/>
              <a:t>: handle the water pump and virtualize water tank level sensor. </a:t>
            </a:r>
            <a:endParaRPr lang="en-GB" b="1" dirty="0"/>
          </a:p>
          <a:p>
            <a:r>
              <a:rPr lang="en-GB" b="1" u="sng" dirty="0"/>
              <a:t>Weather module</a:t>
            </a:r>
            <a:r>
              <a:rPr lang="en-GB" dirty="0"/>
              <a:t>: get the weather data from open weather. </a:t>
            </a:r>
          </a:p>
          <a:p>
            <a:endParaRPr lang="en-GB" dirty="0"/>
          </a:p>
          <a:p>
            <a:pPr marL="0" indent="0">
              <a:buNone/>
            </a:pPr>
            <a:r>
              <a:rPr lang="en-GB" b="1" u="sng" dirty="0" err="1"/>
              <a:t>Undererlined</a:t>
            </a:r>
            <a:r>
              <a:rPr lang="en-GB" b="1" dirty="0"/>
              <a:t> </a:t>
            </a:r>
            <a:r>
              <a:rPr lang="en-GB" dirty="0"/>
              <a:t>modules can enter into deep sleep mode if meet certain conditions. </a:t>
            </a:r>
            <a:endParaRPr lang="en-GB" b="1" u="sng" dirty="0"/>
          </a:p>
          <a:p>
            <a:endParaRPr lang="en-GB" dirty="0"/>
          </a:p>
          <a:p>
            <a:endParaRPr lang="en-GB" dirty="0"/>
          </a:p>
        </p:txBody>
      </p:sp>
    </p:spTree>
    <p:extLst>
      <p:ext uri="{BB962C8B-B14F-4D97-AF65-F5344CB8AC3E}">
        <p14:creationId xmlns:p14="http://schemas.microsoft.com/office/powerpoint/2010/main" val="180338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A710F8-3D86-4553-A73B-9F92EE13F66F}"/>
              </a:ext>
            </a:extLst>
          </p:cNvPr>
          <p:cNvSpPr>
            <a:spLocks noGrp="1"/>
          </p:cNvSpPr>
          <p:nvPr>
            <p:ph type="title"/>
          </p:nvPr>
        </p:nvSpPr>
        <p:spPr/>
        <p:txBody>
          <a:bodyPr/>
          <a:lstStyle/>
          <a:p>
            <a:r>
              <a:rPr lang="en-GB" dirty="0"/>
              <a:t>Node code example</a:t>
            </a:r>
          </a:p>
        </p:txBody>
      </p:sp>
      <p:sp>
        <p:nvSpPr>
          <p:cNvPr id="10" name="CasellaDiTesto 9">
            <a:extLst>
              <a:ext uri="{FF2B5EF4-FFF2-40B4-BE49-F238E27FC236}">
                <a16:creationId xmlns:a16="http://schemas.microsoft.com/office/drawing/2014/main" id="{0BA5BDAD-D859-4955-A991-C67035A0F402}"/>
              </a:ext>
            </a:extLst>
          </p:cNvPr>
          <p:cNvSpPr txBox="1"/>
          <p:nvPr/>
        </p:nvSpPr>
        <p:spPr>
          <a:xfrm>
            <a:off x="2155968" y="1803627"/>
            <a:ext cx="2189527" cy="1477328"/>
          </a:xfrm>
          <a:prstGeom prst="rect">
            <a:avLst/>
          </a:prstGeom>
          <a:noFill/>
        </p:spPr>
        <p:txBody>
          <a:bodyPr wrap="square" rtlCol="0">
            <a:spAutoFit/>
          </a:bodyPr>
          <a:lstStyle/>
          <a:p>
            <a:r>
              <a:rPr lang="en-GB" b="1" dirty="0"/>
              <a:t>SM1: </a:t>
            </a:r>
          </a:p>
          <a:p>
            <a:pPr marL="285750" indent="-285750">
              <a:buFont typeface="Arial" panose="020B0604020202020204" pitchFamily="34" charset="0"/>
              <a:buChar char="•"/>
            </a:pPr>
            <a:r>
              <a:rPr lang="en-GB" dirty="0"/>
              <a:t>Led module</a:t>
            </a:r>
          </a:p>
          <a:p>
            <a:pPr marL="285750" indent="-285750">
              <a:buFont typeface="Arial" panose="020B0604020202020204" pitchFamily="34" charset="0"/>
              <a:buChar char="•"/>
            </a:pPr>
            <a:r>
              <a:rPr lang="en-GB" dirty="0"/>
              <a:t>DHT11 module</a:t>
            </a:r>
          </a:p>
          <a:p>
            <a:pPr marL="285750" indent="-285750">
              <a:buFont typeface="Arial" panose="020B0604020202020204" pitchFamily="34" charset="0"/>
              <a:buChar char="•"/>
            </a:pPr>
            <a:r>
              <a:rPr lang="en-GB" dirty="0"/>
              <a:t>BTN module</a:t>
            </a:r>
          </a:p>
          <a:p>
            <a:pPr marL="285750" indent="-285750">
              <a:buFont typeface="Arial" panose="020B0604020202020204" pitchFamily="34" charset="0"/>
              <a:buChar char="•"/>
            </a:pPr>
            <a:r>
              <a:rPr lang="en-GB" dirty="0"/>
              <a:t>light module</a:t>
            </a:r>
          </a:p>
        </p:txBody>
      </p:sp>
      <p:sp>
        <p:nvSpPr>
          <p:cNvPr id="12" name="CasellaDiTesto 11">
            <a:extLst>
              <a:ext uri="{FF2B5EF4-FFF2-40B4-BE49-F238E27FC236}">
                <a16:creationId xmlns:a16="http://schemas.microsoft.com/office/drawing/2014/main" id="{09FF0F90-5747-4385-AAC4-C6CB502C985F}"/>
              </a:ext>
            </a:extLst>
          </p:cNvPr>
          <p:cNvSpPr txBox="1"/>
          <p:nvPr/>
        </p:nvSpPr>
        <p:spPr>
          <a:xfrm>
            <a:off x="4706042" y="1795232"/>
            <a:ext cx="2347520" cy="646331"/>
          </a:xfrm>
          <a:prstGeom prst="rect">
            <a:avLst/>
          </a:prstGeom>
          <a:noFill/>
        </p:spPr>
        <p:txBody>
          <a:bodyPr wrap="square" rtlCol="0">
            <a:spAutoFit/>
          </a:bodyPr>
          <a:lstStyle/>
          <a:p>
            <a:r>
              <a:rPr lang="en-GB" b="1" dirty="0"/>
              <a:t>SM2: </a:t>
            </a:r>
          </a:p>
          <a:p>
            <a:pPr marL="285750" indent="-285750">
              <a:buFont typeface="Arial" panose="020B0604020202020204" pitchFamily="34" charset="0"/>
              <a:buChar char="•"/>
            </a:pPr>
            <a:r>
              <a:rPr lang="en-GB" dirty="0"/>
              <a:t>Moisture module</a:t>
            </a:r>
          </a:p>
        </p:txBody>
      </p:sp>
      <p:sp>
        <p:nvSpPr>
          <p:cNvPr id="13" name="CasellaDiTesto 12">
            <a:extLst>
              <a:ext uri="{FF2B5EF4-FFF2-40B4-BE49-F238E27FC236}">
                <a16:creationId xmlns:a16="http://schemas.microsoft.com/office/drawing/2014/main" id="{CD67DBFA-860F-4824-9396-437B29F3054A}"/>
              </a:ext>
            </a:extLst>
          </p:cNvPr>
          <p:cNvSpPr txBox="1"/>
          <p:nvPr/>
        </p:nvSpPr>
        <p:spPr>
          <a:xfrm>
            <a:off x="7156534" y="1786837"/>
            <a:ext cx="2347520" cy="646331"/>
          </a:xfrm>
          <a:prstGeom prst="rect">
            <a:avLst/>
          </a:prstGeom>
          <a:noFill/>
        </p:spPr>
        <p:txBody>
          <a:bodyPr wrap="square" rtlCol="0">
            <a:spAutoFit/>
          </a:bodyPr>
          <a:lstStyle/>
          <a:p>
            <a:r>
              <a:rPr lang="en-GB" b="1" dirty="0"/>
              <a:t>SM3: </a:t>
            </a:r>
          </a:p>
          <a:p>
            <a:pPr marL="285750" indent="-285750">
              <a:buFont typeface="Arial" panose="020B0604020202020204" pitchFamily="34" charset="0"/>
              <a:buChar char="•"/>
            </a:pPr>
            <a:r>
              <a:rPr lang="en-GB" dirty="0"/>
              <a:t>Water module</a:t>
            </a:r>
          </a:p>
        </p:txBody>
      </p:sp>
      <p:pic>
        <p:nvPicPr>
          <p:cNvPr id="14" name="Immagine 13">
            <a:extLst>
              <a:ext uri="{FF2B5EF4-FFF2-40B4-BE49-F238E27FC236}">
                <a16:creationId xmlns:a16="http://schemas.microsoft.com/office/drawing/2014/main" id="{35FEFC66-4386-4ADB-9328-9EB823808AA4}"/>
              </a:ext>
            </a:extLst>
          </p:cNvPr>
          <p:cNvPicPr>
            <a:picLocks noChangeAspect="1"/>
          </p:cNvPicPr>
          <p:nvPr/>
        </p:nvPicPr>
        <p:blipFill>
          <a:blip r:embed="rId2"/>
          <a:stretch>
            <a:fillRect/>
          </a:stretch>
        </p:blipFill>
        <p:spPr>
          <a:xfrm>
            <a:off x="1996578" y="3370267"/>
            <a:ext cx="2508309" cy="2947080"/>
          </a:xfrm>
          <a:prstGeom prst="rect">
            <a:avLst/>
          </a:prstGeom>
        </p:spPr>
      </p:pic>
      <p:pic>
        <p:nvPicPr>
          <p:cNvPr id="16" name="Immagine 15">
            <a:extLst>
              <a:ext uri="{FF2B5EF4-FFF2-40B4-BE49-F238E27FC236}">
                <a16:creationId xmlns:a16="http://schemas.microsoft.com/office/drawing/2014/main" id="{61BAA6E3-79A5-427C-9632-064CA35200B5}"/>
              </a:ext>
            </a:extLst>
          </p:cNvPr>
          <p:cNvPicPr>
            <a:picLocks noChangeAspect="1"/>
          </p:cNvPicPr>
          <p:nvPr/>
        </p:nvPicPr>
        <p:blipFill>
          <a:blip r:embed="rId3"/>
          <a:stretch>
            <a:fillRect/>
          </a:stretch>
        </p:blipFill>
        <p:spPr>
          <a:xfrm>
            <a:off x="4679406" y="3370267"/>
            <a:ext cx="2400792" cy="2947080"/>
          </a:xfrm>
          <a:prstGeom prst="rect">
            <a:avLst/>
          </a:prstGeom>
        </p:spPr>
      </p:pic>
      <p:pic>
        <p:nvPicPr>
          <p:cNvPr id="18" name="Immagine 17">
            <a:extLst>
              <a:ext uri="{FF2B5EF4-FFF2-40B4-BE49-F238E27FC236}">
                <a16:creationId xmlns:a16="http://schemas.microsoft.com/office/drawing/2014/main" id="{F9FDA3AD-F21C-4B46-9BF7-4F6CD47BD2A2}"/>
              </a:ext>
            </a:extLst>
          </p:cNvPr>
          <p:cNvPicPr>
            <a:picLocks noChangeAspect="1"/>
          </p:cNvPicPr>
          <p:nvPr/>
        </p:nvPicPr>
        <p:blipFill>
          <a:blip r:embed="rId4"/>
          <a:stretch>
            <a:fillRect/>
          </a:stretch>
        </p:blipFill>
        <p:spPr>
          <a:xfrm>
            <a:off x="7254717" y="3370267"/>
            <a:ext cx="2151154" cy="2947080"/>
          </a:xfrm>
          <a:prstGeom prst="rect">
            <a:avLst/>
          </a:prstGeom>
        </p:spPr>
      </p:pic>
    </p:spTree>
    <p:extLst>
      <p:ext uri="{BB962C8B-B14F-4D97-AF65-F5344CB8AC3E}">
        <p14:creationId xmlns:p14="http://schemas.microsoft.com/office/powerpoint/2010/main" val="343241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pone">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C0DB4D-BE53-4100-8A0D-CEFB2E48282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5D6F7AD-09FB-47AB-B353-D1D83850E3A3}">
  <ds:schemaRefs>
    <ds:schemaRef ds:uri="http://schemas.microsoft.com/sharepoint/v3/contenttype/forms"/>
  </ds:schemaRefs>
</ds:datastoreItem>
</file>

<file path=customXml/itemProps3.xml><?xml version="1.0" encoding="utf-8"?>
<ds:datastoreItem xmlns:ds="http://schemas.openxmlformats.org/officeDocument/2006/customXml" ds:itemID="{4CC21C94-EC06-4610-B8F0-A456DD28CD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Sapone - Giardinaggio</Template>
  <TotalTime>339</TotalTime>
  <Words>864</Words>
  <Application>Microsoft Office PowerPoint</Application>
  <PresentationFormat>Widescreen</PresentationFormat>
  <Paragraphs>118</Paragraphs>
  <Slides>21</Slides>
  <Notes>1</Notes>
  <HiddenSlides>0</HiddenSlides>
  <MMClips>3</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21</vt:i4>
      </vt:variant>
    </vt:vector>
  </HeadingPairs>
  <TitlesOfParts>
    <vt:vector size="26" baseType="lpstr">
      <vt:lpstr>Arial</vt:lpstr>
      <vt:lpstr>Calibri</vt:lpstr>
      <vt:lpstr>Century Gothic</vt:lpstr>
      <vt:lpstr>Consolas</vt:lpstr>
      <vt:lpstr>Sapone</vt:lpstr>
      <vt:lpstr>SMART GARDEN    </vt:lpstr>
      <vt:lpstr>Project description</vt:lpstr>
      <vt:lpstr>After 1st assignment </vt:lpstr>
      <vt:lpstr>After 2nd assignment</vt:lpstr>
      <vt:lpstr>Previous schema </vt:lpstr>
      <vt:lpstr>Presentazione standard di PowerPoint</vt:lpstr>
      <vt:lpstr>Sensor types</vt:lpstr>
      <vt:lpstr>Modules</vt:lpstr>
      <vt:lpstr>Node code example</vt:lpstr>
      <vt:lpstr>Presentazione standard di PowerPoint</vt:lpstr>
      <vt:lpstr>Network protocol</vt:lpstr>
      <vt:lpstr>Network protocol</vt:lpstr>
      <vt:lpstr>Network protocol</vt:lpstr>
      <vt:lpstr>Network protocol</vt:lpstr>
      <vt:lpstr>Network </vt:lpstr>
      <vt:lpstr>NODE POWER CONSUMPTION</vt:lpstr>
      <vt:lpstr>Presentazione standard di PowerPoint</vt:lpstr>
      <vt:lpstr>Presentazione standard di PowerPoint</vt:lpstr>
      <vt:lpstr>Presentazione standard di PowerPoint</vt:lpstr>
      <vt:lpstr>Presentazione standard di PowerPoint</vt:lpstr>
      <vt:lpstr>A brief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GARDEN    v2.0</dc:title>
  <dc:creator>g.occhipinti3@campus.unimib.it</dc:creator>
  <cp:lastModifiedBy>g.occhipinti3@campus.unimib.it</cp:lastModifiedBy>
  <cp:revision>25</cp:revision>
  <dcterms:created xsi:type="dcterms:W3CDTF">2021-05-28T07:55:13Z</dcterms:created>
  <dcterms:modified xsi:type="dcterms:W3CDTF">2021-06-20T22:03:05Z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